
<file path=[Content_Types].xml><?xml version="1.0" encoding="utf-8"?>
<Types xmlns="http://schemas.openxmlformats.org/package/2006/content-types">
  <Default Extension="glb" ContentType="model/gltf.binary"/>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58" r:id="rId7"/>
    <p:sldId id="259" r:id="rId8"/>
    <p:sldId id="262" r:id="rId9"/>
    <p:sldId id="260" r:id="rId10"/>
    <p:sldId id="263" r:id="rId11"/>
    <p:sldId id="265" r:id="rId12"/>
    <p:sldId id="266" r:id="rId13"/>
    <p:sldId id="267" r:id="rId14"/>
    <p:sldId id="268" r:id="rId15"/>
    <p:sldId id="261" r:id="rId16"/>
    <p:sldId id="264" r:id="rId17"/>
    <p:sldId id="269" r:id="rId18"/>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113" autoAdjust="0"/>
  </p:normalViewPr>
  <p:slideViewPr>
    <p:cSldViewPr snapToGrid="0">
      <p:cViewPr>
        <p:scale>
          <a:sx n="80" d="100"/>
          <a:sy n="80" d="100"/>
        </p:scale>
        <p:origin x="100" y="-664"/>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5/9/2022</a:t>
            </a:fld>
            <a:endParaRPr lang="en-US" dirty="0"/>
          </a:p>
        </p:txBody>
      </p:sp>
      <p:sp>
        <p:nvSpPr>
          <p:cNvPr id="4" name="Footer Placeholder 3">
            <a:extLst>
              <a:ext uri="{FF2B5EF4-FFF2-40B4-BE49-F238E27FC236}">
                <a16:creationId xmlns:a16="http://schemas.microsoft.com/office/drawing/2014/main"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5/9/2022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Project 2, we looked at the King County House Sales and present to King Count Real Estate who focus on providing homes to the King County Area.</a:t>
            </a:r>
          </a:p>
        </p:txBody>
      </p:sp>
      <p:sp>
        <p:nvSpPr>
          <p:cNvPr id="4" name="Slide Number Placeholder 3"/>
          <p:cNvSpPr>
            <a:spLocks noGrp="1"/>
          </p:cNvSpPr>
          <p:nvPr>
            <p:ph type="sldNum" sz="quarter" idx="5"/>
          </p:nvPr>
        </p:nvSpPr>
        <p:spPr/>
        <p:txBody>
          <a:bodyPr/>
          <a:lstStyle/>
          <a:p>
            <a:fld id="{9405A5F3-E7C8-41AA-BEFD-88F8FA17335C}" type="slidenum">
              <a:rPr lang="en-US" smtClean="0"/>
              <a:t>1</a:t>
            </a:fld>
            <a:endParaRPr lang="en-US" dirty="0"/>
          </a:p>
        </p:txBody>
      </p:sp>
    </p:spTree>
    <p:extLst>
      <p:ext uri="{BB962C8B-B14F-4D97-AF65-F5344CB8AC3E}">
        <p14:creationId xmlns:p14="http://schemas.microsoft.com/office/powerpoint/2010/main" val="1294321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looked at average selling price per month which suggests that best time to sell is April to June. Best time to buy is probably Feb.</a:t>
            </a:r>
          </a:p>
        </p:txBody>
      </p:sp>
      <p:sp>
        <p:nvSpPr>
          <p:cNvPr id="4" name="Slide Number Placeholder 3"/>
          <p:cNvSpPr>
            <a:spLocks noGrp="1"/>
          </p:cNvSpPr>
          <p:nvPr>
            <p:ph type="sldNum" sz="quarter" idx="5"/>
          </p:nvPr>
        </p:nvSpPr>
        <p:spPr/>
        <p:txBody>
          <a:bodyPr/>
          <a:lstStyle/>
          <a:p>
            <a:fld id="{9405A5F3-E7C8-41AA-BEFD-88F8FA17335C}" type="slidenum">
              <a:rPr lang="en-US" smtClean="0"/>
              <a:t>10</a:t>
            </a:fld>
            <a:endParaRPr lang="en-US" dirty="0"/>
          </a:p>
        </p:txBody>
      </p:sp>
    </p:spTree>
    <p:extLst>
      <p:ext uri="{BB962C8B-B14F-4D97-AF65-F5344CB8AC3E}">
        <p14:creationId xmlns:p14="http://schemas.microsoft.com/office/powerpoint/2010/main" val="1044423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also found that waterfront view homes cost significantly more than non waterfront homes.</a:t>
            </a:r>
          </a:p>
        </p:txBody>
      </p:sp>
      <p:sp>
        <p:nvSpPr>
          <p:cNvPr id="4" name="Slide Number Placeholder 3"/>
          <p:cNvSpPr>
            <a:spLocks noGrp="1"/>
          </p:cNvSpPr>
          <p:nvPr>
            <p:ph type="sldNum" sz="quarter" idx="5"/>
          </p:nvPr>
        </p:nvSpPr>
        <p:spPr/>
        <p:txBody>
          <a:bodyPr/>
          <a:lstStyle/>
          <a:p>
            <a:fld id="{9405A5F3-E7C8-41AA-BEFD-88F8FA17335C}" type="slidenum">
              <a:rPr lang="en-US" smtClean="0"/>
              <a:t>11</a:t>
            </a:fld>
            <a:endParaRPr lang="en-US" dirty="0"/>
          </a:p>
        </p:txBody>
      </p:sp>
    </p:spTree>
    <p:extLst>
      <p:ext uri="{BB962C8B-B14F-4D97-AF65-F5344CB8AC3E}">
        <p14:creationId xmlns:p14="http://schemas.microsoft.com/office/powerpoint/2010/main" val="391462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Therefore we make the following recommendations.</a:t>
            </a:r>
          </a:p>
          <a:p>
            <a:pPr marL="171450" indent="-171450">
              <a:buFontTx/>
              <a:buChar char="-"/>
            </a:pPr>
            <a:r>
              <a:rPr lang="en-AU" dirty="0"/>
              <a:t>Increase living space size</a:t>
            </a:r>
          </a:p>
          <a:p>
            <a:pPr marL="171450" indent="-171450">
              <a:buFontTx/>
              <a:buChar char="-"/>
            </a:pPr>
            <a:r>
              <a:rPr lang="en-AU" dirty="0"/>
              <a:t>Purchase during Feb and sell during April and June</a:t>
            </a:r>
          </a:p>
          <a:p>
            <a:pPr marL="171450" indent="-171450">
              <a:buFontTx/>
              <a:buChar char="-"/>
            </a:pPr>
            <a:r>
              <a:rPr lang="en-AU" dirty="0"/>
              <a:t>Buy waterfront as they’re worth significantly more </a:t>
            </a:r>
          </a:p>
        </p:txBody>
      </p:sp>
      <p:sp>
        <p:nvSpPr>
          <p:cNvPr id="4" name="Slide Number Placeholder 3"/>
          <p:cNvSpPr>
            <a:spLocks noGrp="1"/>
          </p:cNvSpPr>
          <p:nvPr>
            <p:ph type="sldNum" sz="quarter" idx="5"/>
          </p:nvPr>
        </p:nvSpPr>
        <p:spPr/>
        <p:txBody>
          <a:bodyPr/>
          <a:lstStyle/>
          <a:p>
            <a:fld id="{9405A5F3-E7C8-41AA-BEFD-88F8FA17335C}" type="slidenum">
              <a:rPr lang="en-US" smtClean="0"/>
              <a:t>12</a:t>
            </a:fld>
            <a:endParaRPr lang="en-US" dirty="0"/>
          </a:p>
        </p:txBody>
      </p:sp>
    </p:spTree>
    <p:extLst>
      <p:ext uri="{BB962C8B-B14F-4D97-AF65-F5344CB8AC3E}">
        <p14:creationId xmlns:p14="http://schemas.microsoft.com/office/powerpoint/2010/main" val="4050224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Taking a deeper dive into suburb/location specific which offer better transportation, schools, shops etc may have impact on house prices. What do types of buyers/families want – looking at demographics of buyers.</a:t>
            </a:r>
          </a:p>
          <a:p>
            <a:endParaRPr lang="en-AU" dirty="0"/>
          </a:p>
          <a:p>
            <a:r>
              <a:rPr lang="en-AU" dirty="0"/>
              <a:t>Economical impacts, inflation or interest hikes could impact these results.</a:t>
            </a:r>
          </a:p>
        </p:txBody>
      </p:sp>
      <p:sp>
        <p:nvSpPr>
          <p:cNvPr id="4" name="Slide Number Placeholder 3"/>
          <p:cNvSpPr>
            <a:spLocks noGrp="1"/>
          </p:cNvSpPr>
          <p:nvPr>
            <p:ph type="sldNum" sz="quarter" idx="5"/>
          </p:nvPr>
        </p:nvSpPr>
        <p:spPr/>
        <p:txBody>
          <a:bodyPr/>
          <a:lstStyle/>
          <a:p>
            <a:fld id="{9405A5F3-E7C8-41AA-BEFD-88F8FA17335C}" type="slidenum">
              <a:rPr lang="en-US" smtClean="0"/>
              <a:t>13</a:t>
            </a:fld>
            <a:endParaRPr lang="en-US" dirty="0"/>
          </a:p>
        </p:txBody>
      </p:sp>
    </p:spTree>
    <p:extLst>
      <p:ext uri="{BB962C8B-B14F-4D97-AF65-F5344CB8AC3E}">
        <p14:creationId xmlns:p14="http://schemas.microsoft.com/office/powerpoint/2010/main" val="2624173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asked the following questions:</a:t>
            </a:r>
            <a:br>
              <a:rPr lang="en-AU" dirty="0"/>
            </a:br>
            <a:br>
              <a:rPr lang="en-AU" dirty="0"/>
            </a:br>
            <a:r>
              <a:rPr lang="en-AU" dirty="0"/>
              <a:t>1. Do houses with more interior living space and property space cost more? </a:t>
            </a:r>
          </a:p>
          <a:p>
            <a:r>
              <a:rPr lang="en-AU" dirty="0"/>
              <a:t>2. Do higher grade homes cost more?</a:t>
            </a:r>
          </a:p>
          <a:p>
            <a:r>
              <a:rPr lang="en-AU" dirty="0"/>
              <a:t>3. Do waterfront homes cost more?</a:t>
            </a:r>
            <a:br>
              <a:rPr lang="en-AU" dirty="0"/>
            </a:br>
            <a:r>
              <a:rPr lang="en-AU" dirty="0"/>
              <a:t>4. What time of the year is best to sell or buy?</a:t>
            </a:r>
          </a:p>
          <a:p>
            <a:r>
              <a:rPr lang="en-AU" dirty="0"/>
              <a:t>We found that larger living space, higher grade and waterfront view homes increase the value of the home. We also found that April and June resulted in highest prices, whilst February was the lowest.</a:t>
            </a:r>
          </a:p>
        </p:txBody>
      </p:sp>
      <p:sp>
        <p:nvSpPr>
          <p:cNvPr id="4" name="Slide Number Placeholder 3"/>
          <p:cNvSpPr>
            <a:spLocks noGrp="1"/>
          </p:cNvSpPr>
          <p:nvPr>
            <p:ph type="sldNum" sz="quarter" idx="5"/>
          </p:nvPr>
        </p:nvSpPr>
        <p:spPr/>
        <p:txBody>
          <a:bodyPr/>
          <a:lstStyle/>
          <a:p>
            <a:fld id="{9405A5F3-E7C8-41AA-BEFD-88F8FA17335C}" type="slidenum">
              <a:rPr lang="en-US" smtClean="0"/>
              <a:t>2</a:t>
            </a:fld>
            <a:endParaRPr lang="en-US" dirty="0"/>
          </a:p>
        </p:txBody>
      </p:sp>
    </p:spTree>
    <p:extLst>
      <p:ext uri="{BB962C8B-B14F-4D97-AF65-F5344CB8AC3E}">
        <p14:creationId xmlns:p14="http://schemas.microsoft.com/office/powerpoint/2010/main" val="387409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 quick outline cover our business problem, data analysis, modelling methods and finally our results and recommendations.</a:t>
            </a:r>
          </a:p>
        </p:txBody>
      </p:sp>
      <p:sp>
        <p:nvSpPr>
          <p:cNvPr id="4" name="Slide Number Placeholder 3"/>
          <p:cNvSpPr>
            <a:spLocks noGrp="1"/>
          </p:cNvSpPr>
          <p:nvPr>
            <p:ph type="sldNum" sz="quarter" idx="5"/>
          </p:nvPr>
        </p:nvSpPr>
        <p:spPr/>
        <p:txBody>
          <a:bodyPr/>
          <a:lstStyle/>
          <a:p>
            <a:fld id="{9405A5F3-E7C8-41AA-BEFD-88F8FA17335C}" type="slidenum">
              <a:rPr lang="en-US" smtClean="0"/>
              <a:t>3</a:t>
            </a:fld>
            <a:endParaRPr lang="en-US" dirty="0"/>
          </a:p>
        </p:txBody>
      </p:sp>
    </p:spTree>
    <p:extLst>
      <p:ext uri="{BB962C8B-B14F-4D97-AF65-F5344CB8AC3E}">
        <p14:creationId xmlns:p14="http://schemas.microsoft.com/office/powerpoint/2010/main" val="78941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we looked at the following selected features to assess which impact property prices the most.</a:t>
            </a:r>
          </a:p>
        </p:txBody>
      </p:sp>
      <p:sp>
        <p:nvSpPr>
          <p:cNvPr id="4" name="Slide Number Placeholder 3"/>
          <p:cNvSpPr>
            <a:spLocks noGrp="1"/>
          </p:cNvSpPr>
          <p:nvPr>
            <p:ph type="sldNum" sz="quarter" idx="5"/>
          </p:nvPr>
        </p:nvSpPr>
        <p:spPr/>
        <p:txBody>
          <a:bodyPr/>
          <a:lstStyle/>
          <a:p>
            <a:fld id="{9405A5F3-E7C8-41AA-BEFD-88F8FA17335C}" type="slidenum">
              <a:rPr lang="en-US" smtClean="0"/>
              <a:t>4</a:t>
            </a:fld>
            <a:endParaRPr lang="en-US" dirty="0"/>
          </a:p>
        </p:txBody>
      </p:sp>
    </p:spTree>
    <p:extLst>
      <p:ext uri="{BB962C8B-B14F-4D97-AF65-F5344CB8AC3E}">
        <p14:creationId xmlns:p14="http://schemas.microsoft.com/office/powerpoint/2010/main" val="4105386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features and price came in the one data set.</a:t>
            </a:r>
          </a:p>
        </p:txBody>
      </p:sp>
      <p:sp>
        <p:nvSpPr>
          <p:cNvPr id="4" name="Slide Number Placeholder 3"/>
          <p:cNvSpPr>
            <a:spLocks noGrp="1"/>
          </p:cNvSpPr>
          <p:nvPr>
            <p:ph type="sldNum" sz="quarter" idx="5"/>
          </p:nvPr>
        </p:nvSpPr>
        <p:spPr/>
        <p:txBody>
          <a:bodyPr/>
          <a:lstStyle/>
          <a:p>
            <a:fld id="{9405A5F3-E7C8-41AA-BEFD-88F8FA17335C}" type="slidenum">
              <a:rPr lang="en-US" smtClean="0"/>
              <a:t>5</a:t>
            </a:fld>
            <a:endParaRPr lang="en-US" dirty="0"/>
          </a:p>
        </p:txBody>
      </p:sp>
    </p:spTree>
    <p:extLst>
      <p:ext uri="{BB962C8B-B14F-4D97-AF65-F5344CB8AC3E}">
        <p14:creationId xmlns:p14="http://schemas.microsoft.com/office/powerpoint/2010/main" val="6065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Essentially we build a linear regression model to predict how much someone will pay for KC property.</a:t>
            </a:r>
          </a:p>
          <a:p>
            <a:r>
              <a:rPr lang="en-AU" dirty="0"/>
              <a:t>Our models included different features to predict prices based on testing data.</a:t>
            </a:r>
          </a:p>
          <a:p>
            <a:r>
              <a:rPr lang="en-AU" dirty="0"/>
              <a:t>We then compared the iterations of the models and determined which one predicted more accurately.</a:t>
            </a:r>
          </a:p>
        </p:txBody>
      </p:sp>
      <p:sp>
        <p:nvSpPr>
          <p:cNvPr id="4" name="Slide Number Placeholder 3"/>
          <p:cNvSpPr>
            <a:spLocks noGrp="1"/>
          </p:cNvSpPr>
          <p:nvPr>
            <p:ph type="sldNum" sz="quarter" idx="5"/>
          </p:nvPr>
        </p:nvSpPr>
        <p:spPr/>
        <p:txBody>
          <a:bodyPr/>
          <a:lstStyle/>
          <a:p>
            <a:fld id="{9405A5F3-E7C8-41AA-BEFD-88F8FA17335C}" type="slidenum">
              <a:rPr lang="en-US" smtClean="0"/>
              <a:t>6</a:t>
            </a:fld>
            <a:endParaRPr lang="en-US" dirty="0"/>
          </a:p>
        </p:txBody>
      </p:sp>
    </p:spTree>
    <p:extLst>
      <p:ext uri="{BB962C8B-B14F-4D97-AF65-F5344CB8AC3E}">
        <p14:creationId xmlns:p14="http://schemas.microsoft.com/office/powerpoint/2010/main" val="2049336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found that most houses were worth &lt;$1mil with little skew, which sounds reasonable.</a:t>
            </a:r>
          </a:p>
        </p:txBody>
      </p:sp>
      <p:sp>
        <p:nvSpPr>
          <p:cNvPr id="4" name="Slide Number Placeholder 3"/>
          <p:cNvSpPr>
            <a:spLocks noGrp="1"/>
          </p:cNvSpPr>
          <p:nvPr>
            <p:ph type="sldNum" sz="quarter" idx="5"/>
          </p:nvPr>
        </p:nvSpPr>
        <p:spPr/>
        <p:txBody>
          <a:bodyPr/>
          <a:lstStyle/>
          <a:p>
            <a:fld id="{9405A5F3-E7C8-41AA-BEFD-88F8FA17335C}" type="slidenum">
              <a:rPr lang="en-US" smtClean="0"/>
              <a:t>7</a:t>
            </a:fld>
            <a:endParaRPr lang="en-US" dirty="0"/>
          </a:p>
        </p:txBody>
      </p:sp>
    </p:spTree>
    <p:extLst>
      <p:ext uri="{BB962C8B-B14F-4D97-AF65-F5344CB8AC3E}">
        <p14:creationId xmlns:p14="http://schemas.microsoft.com/office/powerpoint/2010/main" val="1226217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found high positive correlation between living space and $. The higher the living space the higher property value.</a:t>
            </a:r>
          </a:p>
        </p:txBody>
      </p:sp>
      <p:sp>
        <p:nvSpPr>
          <p:cNvPr id="4" name="Slide Number Placeholder 3"/>
          <p:cNvSpPr>
            <a:spLocks noGrp="1"/>
          </p:cNvSpPr>
          <p:nvPr>
            <p:ph type="sldNum" sz="quarter" idx="5"/>
          </p:nvPr>
        </p:nvSpPr>
        <p:spPr/>
        <p:txBody>
          <a:bodyPr/>
          <a:lstStyle/>
          <a:p>
            <a:fld id="{9405A5F3-E7C8-41AA-BEFD-88F8FA17335C}" type="slidenum">
              <a:rPr lang="en-US" smtClean="0"/>
              <a:t>8</a:t>
            </a:fld>
            <a:endParaRPr lang="en-US" dirty="0"/>
          </a:p>
        </p:txBody>
      </p:sp>
    </p:spTree>
    <p:extLst>
      <p:ext uri="{BB962C8B-B14F-4D97-AF65-F5344CB8AC3E}">
        <p14:creationId xmlns:p14="http://schemas.microsoft.com/office/powerpoint/2010/main" val="1917948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Surprisngly</a:t>
            </a:r>
            <a:r>
              <a:rPr lang="en-AU" dirty="0"/>
              <a:t>, not much relationship between the land space and price.</a:t>
            </a:r>
          </a:p>
        </p:txBody>
      </p:sp>
      <p:sp>
        <p:nvSpPr>
          <p:cNvPr id="4" name="Slide Number Placeholder 3"/>
          <p:cNvSpPr>
            <a:spLocks noGrp="1"/>
          </p:cNvSpPr>
          <p:nvPr>
            <p:ph type="sldNum" sz="quarter" idx="5"/>
          </p:nvPr>
        </p:nvSpPr>
        <p:spPr/>
        <p:txBody>
          <a:bodyPr/>
          <a:lstStyle/>
          <a:p>
            <a:fld id="{9405A5F3-E7C8-41AA-BEFD-88F8FA17335C}" type="slidenum">
              <a:rPr lang="en-US" smtClean="0"/>
              <a:t>9</a:t>
            </a:fld>
            <a:endParaRPr lang="en-US" dirty="0"/>
          </a:p>
        </p:txBody>
      </p:sp>
    </p:spTree>
    <p:extLst>
      <p:ext uri="{BB962C8B-B14F-4D97-AF65-F5344CB8AC3E}">
        <p14:creationId xmlns:p14="http://schemas.microsoft.com/office/powerpoint/2010/main" val="1503967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a16="http://schemas.microsoft.com/office/drawing/2014/main"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a16="http://schemas.microsoft.com/office/drawing/2014/main"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a16="http://schemas.microsoft.com/office/drawing/2014/main"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a16="http://schemas.microsoft.com/office/drawing/2014/main"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a16="http://schemas.microsoft.com/office/drawing/2014/main"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a16="http://schemas.microsoft.com/office/drawing/2014/main"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a16="http://schemas.microsoft.com/office/drawing/2014/main"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a16="http://schemas.microsoft.com/office/drawing/2014/main"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a16="http://schemas.microsoft.com/office/drawing/2014/main"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
        <p:nvSpPr>
          <p:cNvPr id="19" name="Text Placeholder 11">
            <a:extLst>
              <a:ext uri="{FF2B5EF4-FFF2-40B4-BE49-F238E27FC236}">
                <a16:creationId xmlns:a16="http://schemas.microsoft.com/office/drawing/2014/main"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2D97C-B4C3-4AFC-845D-61BBB892F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61414-BF95-4662-A709-F2B6F7F2DB02}"/>
              </a:ext>
            </a:extLst>
          </p:cNvPr>
          <p:cNvSpPr>
            <a:spLocks noGrp="1"/>
          </p:cNvSpPr>
          <p:nvPr>
            <p:ph type="dt" sz="half" idx="10"/>
          </p:nvPr>
        </p:nvSpPr>
        <p:spPr/>
        <p:txBody>
          <a:bodyPr/>
          <a:lstStyle/>
          <a:p>
            <a:fld id="{739D54EE-0D73-4FDC-8312-4E21BB23DB24}" type="datetimeFigureOut">
              <a:rPr lang="en-US" smtClean="0"/>
              <a:t>5/9/2022</a:t>
            </a:fld>
            <a:endParaRPr lang="en-US" dirty="0"/>
          </a:p>
        </p:txBody>
      </p:sp>
      <p:sp>
        <p:nvSpPr>
          <p:cNvPr id="5" name="Footer Placeholder 4">
            <a:extLst>
              <a:ext uri="{FF2B5EF4-FFF2-40B4-BE49-F238E27FC236}">
                <a16:creationId xmlns:a16="http://schemas.microsoft.com/office/drawing/2014/main"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a16="http://schemas.microsoft.com/office/drawing/2014/main"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a16="http://schemas.microsoft.com/office/drawing/2014/main"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a16="http://schemas.microsoft.com/office/drawing/2014/main"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a16="http://schemas.microsoft.com/office/drawing/2014/main"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a16="http://schemas.microsoft.com/office/drawing/2014/main"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a16="http://schemas.microsoft.com/office/drawing/2014/main"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a16="http://schemas.microsoft.com/office/drawing/2014/main"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5/9/2022</a:t>
            </a:fld>
            <a:endParaRPr lang="en-US" noProof="0" dirty="0"/>
          </a:p>
        </p:txBody>
      </p:sp>
      <p:sp>
        <p:nvSpPr>
          <p:cNvPr id="23" name="Footer Placeholder 22">
            <a:extLst>
              <a:ext uri="{FF2B5EF4-FFF2-40B4-BE49-F238E27FC236}">
                <a16:creationId xmlns:a16="http://schemas.microsoft.com/office/drawing/2014/main"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a16="http://schemas.microsoft.com/office/drawing/2014/main"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a16="http://schemas.microsoft.com/office/drawing/2014/main" id="{F35F5515-DBFB-431E-956A-73730B15AEC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a16="http://schemas.microsoft.com/office/drawing/2014/main"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a16="http://schemas.microsoft.com/office/drawing/2014/main"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a16="http://schemas.microsoft.com/office/drawing/2014/main"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a16="http://schemas.microsoft.com/office/drawing/2014/main" id="{F9AA9814-A4CA-4D4D-95C0-1671163FF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a16="http://schemas.microsoft.com/office/drawing/2014/main"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a16="http://schemas.microsoft.com/office/drawing/2014/main" id="{D9823306-4A07-407B-9BD7-7087707BEFC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a16="http://schemas.microsoft.com/office/drawing/2014/main"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8313A-ED3E-4C6E-898C-81CAB861BC6E}"/>
              </a:ext>
            </a:extLst>
          </p:cNvPr>
          <p:cNvSpPr>
            <a:spLocks noGrp="1"/>
          </p:cNvSpPr>
          <p:nvPr>
            <p:ph type="dt" sz="half" idx="10"/>
          </p:nvPr>
        </p:nvSpPr>
        <p:spPr/>
        <p:txBody>
          <a:bodyPr/>
          <a:lstStyle/>
          <a:p>
            <a:fld id="{739D54EE-0D73-4FDC-8312-4E21BB23DB24}" type="datetimeFigureOut">
              <a:rPr lang="en-US" smtClean="0"/>
              <a:t>5/9/2022</a:t>
            </a:fld>
            <a:endParaRPr lang="en-US" dirty="0"/>
          </a:p>
        </p:txBody>
      </p:sp>
      <p:sp>
        <p:nvSpPr>
          <p:cNvPr id="3" name="Footer Placeholder 2">
            <a:extLst>
              <a:ext uri="{FF2B5EF4-FFF2-40B4-BE49-F238E27FC236}">
                <a16:creationId xmlns:a16="http://schemas.microsoft.com/office/drawing/2014/main"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a16="http://schemas.microsoft.com/office/drawing/2014/main"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a16="http://schemas.microsoft.com/office/drawing/2014/main"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a16="http://schemas.microsoft.com/office/drawing/2014/main"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a16="http://schemas.microsoft.com/office/drawing/2014/main"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a16="http://schemas.microsoft.com/office/drawing/2014/main"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a16="http://schemas.microsoft.com/office/drawing/2014/main"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a16="http://schemas.microsoft.com/office/drawing/2014/main"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a16="http://schemas.microsoft.com/office/drawing/2014/main"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a16="http://schemas.microsoft.com/office/drawing/2014/main"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a16="http://schemas.microsoft.com/office/drawing/2014/main"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a16="http://schemas.microsoft.com/office/drawing/2014/main"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a16="http://schemas.microsoft.com/office/drawing/2014/main"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a16="http://schemas.microsoft.com/office/drawing/2014/main"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a16="http://schemas.microsoft.com/office/drawing/2014/main"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6ABDC-6B48-4B48-8AB7-F6CEDFAD7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2D15-4EDC-4C1D-9885-608AE78FA91E}"/>
              </a:ext>
            </a:extLst>
          </p:cNvPr>
          <p:cNvSpPr>
            <a:spLocks noGrp="1"/>
          </p:cNvSpPr>
          <p:nvPr>
            <p:ph type="dt" sz="half" idx="10"/>
          </p:nvPr>
        </p:nvSpPr>
        <p:spPr/>
        <p:txBody>
          <a:bodyPr/>
          <a:lstStyle/>
          <a:p>
            <a:fld id="{739D54EE-0D73-4FDC-8312-4E21BB23DB24}" type="datetimeFigureOut">
              <a:rPr lang="en-US" smtClean="0"/>
              <a:t>5/9/2022</a:t>
            </a:fld>
            <a:endParaRPr lang="en-US" dirty="0"/>
          </a:p>
        </p:txBody>
      </p:sp>
      <p:sp>
        <p:nvSpPr>
          <p:cNvPr id="5" name="Footer Placeholder 4">
            <a:extLst>
              <a:ext uri="{FF2B5EF4-FFF2-40B4-BE49-F238E27FC236}">
                <a16:creationId xmlns:a16="http://schemas.microsoft.com/office/drawing/2014/main"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5/9/2022</a:t>
            </a:fld>
            <a:endParaRPr lang="en-US" dirty="0"/>
          </a:p>
        </p:txBody>
      </p:sp>
      <p:sp>
        <p:nvSpPr>
          <p:cNvPr id="5" name="Footer Placeholder 4">
            <a:extLst>
              <a:ext uri="{FF2B5EF4-FFF2-40B4-BE49-F238E27FC236}">
                <a16:creationId xmlns:a16="http://schemas.microsoft.com/office/drawing/2014/main"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17/06/relationships/model3d" Target="../media/model3d5.glb"/><Relationship Id="rId3" Type="http://schemas.openxmlformats.org/officeDocument/2006/relationships/slideLayout" Target="../slideLayouts/slideLayout1.xml"/><Relationship Id="rId7" Type="http://schemas.microsoft.com/office/2017/06/relationships/model3d" Target="../media/model3d2.glb"/><Relationship Id="rId12"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11" Type="http://schemas.microsoft.com/office/2017/06/relationships/model3d" Target="../media/model3d4.glb"/><Relationship Id="rId5" Type="http://schemas.microsoft.com/office/2017/06/relationships/model3d" Target="../media/model3d1.glb"/><Relationship Id="rId1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notesSlide" Target="../notesSlides/notesSlide1.xml"/><Relationship Id="rId9" Type="http://schemas.microsoft.com/office/2017/06/relationships/model3d" Target="../media/model3d3.glb"/><Relationship Id="rId1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microsoft.com/office/2017/06/relationships/model3d" Target="../media/model3d2.glb"/><Relationship Id="rId12" Type="http://schemas.openxmlformats.org/officeDocument/2006/relationships/image" Target="../media/image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3.png"/><Relationship Id="rId11" Type="http://schemas.openxmlformats.org/officeDocument/2006/relationships/image" Target="../media/image29.png"/><Relationship Id="rId5" Type="http://schemas.microsoft.com/office/2017/06/relationships/model3d" Target="../media/model3d4.glb"/><Relationship Id="rId10" Type="http://schemas.openxmlformats.org/officeDocument/2006/relationships/image" Target="../media/image25.png"/><Relationship Id="rId4" Type="http://schemas.openxmlformats.org/officeDocument/2006/relationships/notesSlide" Target="../notesSlides/notesSlide10.xml"/><Relationship Id="rId9" Type="http://schemas.microsoft.com/office/2017/06/relationships/model3d" Target="../media/model3d1.glb"/></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microsoft.com/office/2017/06/relationships/model3d" Target="../media/model3d2.glb"/><Relationship Id="rId12" Type="http://schemas.openxmlformats.org/officeDocument/2006/relationships/image" Target="../media/image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3.png"/><Relationship Id="rId11" Type="http://schemas.openxmlformats.org/officeDocument/2006/relationships/image" Target="../media/image30.png"/><Relationship Id="rId5" Type="http://schemas.microsoft.com/office/2017/06/relationships/model3d" Target="../media/model3d4.glb"/><Relationship Id="rId10" Type="http://schemas.openxmlformats.org/officeDocument/2006/relationships/image" Target="../media/image25.png"/><Relationship Id="rId4" Type="http://schemas.openxmlformats.org/officeDocument/2006/relationships/notesSlide" Target="../notesSlides/notesSlide11.xml"/><Relationship Id="rId9" Type="http://schemas.microsoft.com/office/2017/06/relationships/model3d" Target="../media/model3d1.glb"/></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2.png"/><Relationship Id="rId5" Type="http://schemas.microsoft.com/office/2017/06/relationships/model3d" Target="../media/model3d1.glb"/><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9.png"/><Relationship Id="rId3" Type="http://schemas.openxmlformats.org/officeDocument/2006/relationships/slideLayout" Target="../slideLayouts/slideLayout7.xml"/><Relationship Id="rId7" Type="http://schemas.microsoft.com/office/2017/06/relationships/model3d" Target="../media/model3d3.glb"/><Relationship Id="rId12" Type="http://schemas.openxmlformats.org/officeDocument/2006/relationships/image" Target="../media/image2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1.png"/><Relationship Id="rId11" Type="http://schemas.microsoft.com/office/2017/06/relationships/model3d" Target="../media/model3d1.glb"/><Relationship Id="rId5" Type="http://schemas.microsoft.com/office/2017/06/relationships/model3d" Target="../media/model3d2.glb"/><Relationship Id="rId10" Type="http://schemas.openxmlformats.org/officeDocument/2006/relationships/image" Target="../media/image23.png"/><Relationship Id="rId4" Type="http://schemas.openxmlformats.org/officeDocument/2006/relationships/notesSlide" Target="../notesSlides/notesSlide13.xml"/><Relationship Id="rId9" Type="http://schemas.microsoft.com/office/2017/06/relationships/model3d" Target="../media/model3d4.glb"/></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5.xml"/><Relationship Id="rId7" Type="http://schemas.openxmlformats.org/officeDocument/2006/relationships/hyperlink" Target="https://github.com/annieliug/King-County-House-Sales.git" TargetMode="Externa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mailto:annieliu1989@yahoo.com" TargetMode="External"/><Relationship Id="rId5" Type="http://schemas.openxmlformats.org/officeDocument/2006/relationships/image" Target="../media/image22.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9.png"/><Relationship Id="rId3" Type="http://schemas.openxmlformats.org/officeDocument/2006/relationships/slideLayout" Target="../slideLayouts/slideLayout8.xml"/><Relationship Id="rId7" Type="http://schemas.microsoft.com/office/2017/06/relationships/model3d" Target="../media/model3d3.glb"/><Relationship Id="rId12" Type="http://schemas.openxmlformats.org/officeDocument/2006/relationships/image" Target="../media/image1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11" Type="http://schemas.microsoft.com/office/2017/06/relationships/model3d" Target="../media/model3d1.glb"/><Relationship Id="rId5" Type="http://schemas.microsoft.com/office/2017/06/relationships/model3d" Target="../media/model3d4.glb"/><Relationship Id="rId10" Type="http://schemas.openxmlformats.org/officeDocument/2006/relationships/image" Target="../media/image12.png"/><Relationship Id="rId4" Type="http://schemas.openxmlformats.org/officeDocument/2006/relationships/notesSlide" Target="../notesSlides/notesSlide2.xml"/><Relationship Id="rId9" Type="http://schemas.microsoft.com/office/2017/06/relationships/model3d" Target="../media/model3d2.glb"/></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9.png"/><Relationship Id="rId3" Type="http://schemas.openxmlformats.org/officeDocument/2006/relationships/slideLayout" Target="../slideLayouts/slideLayout8.xml"/><Relationship Id="rId7" Type="http://schemas.microsoft.com/office/2017/06/relationships/model3d" Target="../media/model3d3.glb"/><Relationship Id="rId12" Type="http://schemas.openxmlformats.org/officeDocument/2006/relationships/image" Target="../media/image1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4.png"/><Relationship Id="rId11" Type="http://schemas.microsoft.com/office/2017/06/relationships/model3d" Target="../media/model3d1.glb"/><Relationship Id="rId5" Type="http://schemas.microsoft.com/office/2017/06/relationships/model3d" Target="../media/model3d4.glb"/><Relationship Id="rId10" Type="http://schemas.openxmlformats.org/officeDocument/2006/relationships/image" Target="../media/image16.png"/><Relationship Id="rId4" Type="http://schemas.openxmlformats.org/officeDocument/2006/relationships/notesSlide" Target="../notesSlides/notesSlide3.xml"/><Relationship Id="rId9" Type="http://schemas.microsoft.com/office/2017/06/relationships/model3d" Target="../media/model3d2.glb"/></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3.xml"/><Relationship Id="rId7" Type="http://schemas.microsoft.com/office/2017/06/relationships/model3d" Target="../media/model3d4.glb"/><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8.png"/><Relationship Id="rId5" Type="http://schemas.microsoft.com/office/2017/06/relationships/model3d" Target="../media/model3d2.glb"/><Relationship Id="rId4" Type="http://schemas.openxmlformats.org/officeDocument/2006/relationships/notesSlide" Target="../notesSlides/notesSlide4.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7.xml"/><Relationship Id="rId7" Type="http://schemas.microsoft.com/office/2017/06/relationships/model3d" Target="../media/model3d3.glb"/><Relationship Id="rId12"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0.png"/><Relationship Id="rId11" Type="http://schemas.openxmlformats.org/officeDocument/2006/relationships/image" Target="../media/image22.png"/><Relationship Id="rId5" Type="http://schemas.microsoft.com/office/2017/06/relationships/model3d" Target="../media/model3d4.glb"/><Relationship Id="rId10" Type="http://schemas.microsoft.com/office/2017/06/relationships/model3d" Target="../media/model3d1.glb"/><Relationship Id="rId4" Type="http://schemas.openxmlformats.org/officeDocument/2006/relationships/notesSlide" Target="../notesSlides/notesSlide5.xml"/><Relationship Id="rId9" Type="http://schemas.microsoft.com/office/2017/06/relationships/model3d" Target="../media/model3d2.glb"/></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2.png"/><Relationship Id="rId5" Type="http://schemas.microsoft.com/office/2017/06/relationships/model3d" Target="../media/model3d1.glb"/><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microsoft.com/office/2017/06/relationships/model3d" Target="../media/model3d2.glb"/><Relationship Id="rId12"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3.png"/><Relationship Id="rId11" Type="http://schemas.openxmlformats.org/officeDocument/2006/relationships/image" Target="../media/image26.png"/><Relationship Id="rId5" Type="http://schemas.microsoft.com/office/2017/06/relationships/model3d" Target="../media/model3d4.glb"/><Relationship Id="rId10" Type="http://schemas.openxmlformats.org/officeDocument/2006/relationships/image" Target="../media/image25.png"/><Relationship Id="rId4" Type="http://schemas.openxmlformats.org/officeDocument/2006/relationships/notesSlide" Target="../notesSlides/notesSlide7.xml"/><Relationship Id="rId9" Type="http://schemas.microsoft.com/office/2017/06/relationships/model3d" Target="../media/model3d1.glb"/></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microsoft.com/office/2017/06/relationships/model3d" Target="../media/model3d2.glb"/><Relationship Id="rId12" Type="http://schemas.openxmlformats.org/officeDocument/2006/relationships/image" Target="../media/image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3.png"/><Relationship Id="rId11" Type="http://schemas.openxmlformats.org/officeDocument/2006/relationships/image" Target="../media/image27.png"/><Relationship Id="rId5" Type="http://schemas.microsoft.com/office/2017/06/relationships/model3d" Target="../media/model3d4.glb"/><Relationship Id="rId10" Type="http://schemas.openxmlformats.org/officeDocument/2006/relationships/image" Target="../media/image25.png"/><Relationship Id="rId4" Type="http://schemas.openxmlformats.org/officeDocument/2006/relationships/notesSlide" Target="../notesSlides/notesSlide8.xml"/><Relationship Id="rId9" Type="http://schemas.microsoft.com/office/2017/06/relationships/model3d" Target="../media/model3d1.glb"/></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microsoft.com/office/2017/06/relationships/model3d" Target="../media/model3d2.glb"/><Relationship Id="rId12" Type="http://schemas.openxmlformats.org/officeDocument/2006/relationships/image" Target="../media/image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3.png"/><Relationship Id="rId11" Type="http://schemas.openxmlformats.org/officeDocument/2006/relationships/image" Target="../media/image28.png"/><Relationship Id="rId5" Type="http://schemas.microsoft.com/office/2017/06/relationships/model3d" Target="../media/model3d4.glb"/><Relationship Id="rId10" Type="http://schemas.openxmlformats.org/officeDocument/2006/relationships/image" Target="../media/image25.png"/><Relationship Id="rId4" Type="http://schemas.openxmlformats.org/officeDocument/2006/relationships/notesSlide" Target="../notesSlides/notesSlide9.xml"/><Relationship Id="rId9"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D9E0EE3-EB7D-4DB9-A8A3-82C8147605F2}"/>
              </a:ext>
            </a:extLst>
          </p:cNvPr>
          <p:cNvSpPr>
            <a:spLocks noGrp="1"/>
          </p:cNvSpPr>
          <p:nvPr>
            <p:ph type="subTitle" idx="1"/>
          </p:nvPr>
        </p:nvSpPr>
        <p:spPr>
          <a:xfrm>
            <a:off x="1005319" y="3171127"/>
            <a:ext cx="4474746" cy="621753"/>
          </a:xfrm>
        </p:spPr>
        <p:txBody>
          <a:bodyPr>
            <a:normAutofit/>
          </a:bodyPr>
          <a:lstStyle/>
          <a:p>
            <a:r>
              <a:rPr lang="en-US" altLang="en-US" sz="2800" dirty="0"/>
              <a:t>King County House Sales</a:t>
            </a:r>
          </a:p>
        </p:txBody>
      </p:sp>
      <p:sp>
        <p:nvSpPr>
          <p:cNvPr id="8"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id="{498DA70D-0CA3-4389-9DCD-F7B9FFB80AB4}"/>
              </a:ext>
            </a:extLst>
          </p:cNvPr>
          <p:cNvSpPr>
            <a:spLocks noGrp="1"/>
          </p:cNvSpPr>
          <p:nvPr>
            <p:ph type="body" sz="quarter" idx="11"/>
          </p:nvPr>
        </p:nvSpPr>
        <p:spPr>
          <a:xfrm>
            <a:off x="1005319" y="4019009"/>
            <a:ext cx="4474746" cy="1716214"/>
          </a:xfrm>
        </p:spPr>
        <p:txBody>
          <a:bodyPr/>
          <a:lstStyle/>
          <a:p>
            <a:r>
              <a:rPr lang="en-US" altLang="en-US" dirty="0"/>
              <a:t>Property value predictions</a:t>
            </a:r>
          </a:p>
        </p:txBody>
      </p:sp>
      <mc:AlternateContent xmlns:mc="http://schemas.openxmlformats.org/markup-compatibility/2006">
        <mc:Choice xmlns:am3d="http://schemas.microsoft.com/office/drawing/2017/model3d" Requires="am3d">
          <p:graphicFrame>
            <p:nvGraphicFrame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23337562"/>
                  </p:ext>
                </p:extLst>
              </p:nvPr>
            </p:nvGraphicFramePr>
            <p:xfrm>
              <a:off x="7813506" y="2262143"/>
              <a:ext cx="2607828" cy="675614"/>
            </p:xfrm>
            <a:graphic>
              <a:graphicData uri="http://schemas.microsoft.com/office/drawing/2017/model3d">
                <am3d:model3d r:embed="rId5">
                  <am3d:spPr>
                    <a:xfrm>
                      <a:off x="0" y="0"/>
                      <a:ext cx="2607828" cy="675614"/>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x="110404" ay="3376227" az="91828"/>
                    <am3d:postTrans dx="0" dy="0" dz="0"/>
                  </am3d:trans>
                  <am3d:raster rName="Office3DRenderer" rVer="16.0.8326">
                    <am3d:blip r:embed="rId6"/>
                  </am3d:raster>
                  <am3d:objViewport viewportSz="2826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tretch>
                <a:fillRect/>
              </a:stretch>
            </p:blipFill>
            <p:spPr>
              <a:xfrm>
                <a:off x="7813506" y="2262143"/>
                <a:ext cx="2607828" cy="6756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27045307"/>
                  </p:ext>
                </p:extLst>
              </p:nvPr>
            </p:nvGraphicFramePr>
            <p:xfrm>
              <a:off x="7617850" y="2970595"/>
              <a:ext cx="2670237" cy="885091"/>
            </p:xfrm>
            <a:graphic>
              <a:graphicData uri="http://schemas.microsoft.com/office/drawing/2017/model3d">
                <am3d:model3d r:embed="rId7">
                  <am3d:spPr>
                    <a:xfrm>
                      <a:off x="0" y="0"/>
                      <a:ext cx="2670237" cy="885091"/>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119901" ay="3608514" az="103995"/>
                    <am3d:postTrans dx="0" dy="0" dz="0"/>
                  </am3d:trans>
                  <am3d:raster rName="Office3DRenderer" rVer="16.0.8326">
                    <am3d:blip r:embed="rId8"/>
                  </am3d:raster>
                  <am3d:objViewport viewportSz="29027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8"/>
              <a:stretch>
                <a:fillRect/>
              </a:stretch>
            </p:blipFill>
            <p:spPr>
              <a:xfrm>
                <a:off x="7617850" y="2970595"/>
                <a:ext cx="2670237" cy="885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01350410"/>
                  </p:ext>
                </p:extLst>
              </p:nvPr>
            </p:nvGraphicFramePr>
            <p:xfrm>
              <a:off x="7826918" y="3792880"/>
              <a:ext cx="2299447" cy="787647"/>
            </p:xfrm>
            <a:graphic>
              <a:graphicData uri="http://schemas.microsoft.com/office/drawing/2017/model3d">
                <am3d:model3d r:embed="rId9">
                  <am3d:spPr>
                    <a:xfrm>
                      <a:off x="0" y="0"/>
                      <a:ext cx="2299447" cy="78764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613354" ay="2723443" az="438945"/>
                    <am3d:postTrans dx="0" dy="0" dz="0"/>
                  </am3d:trans>
                  <am3d:raster rName="Office3DRenderer" rVer="16.0.8326">
                    <am3d:blip r:embed="rId10"/>
                  </am3d:raster>
                  <am3d:objViewport viewportSz="2419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0"/>
              <a:stretch>
                <a:fillRect/>
              </a:stretch>
            </p:blipFill>
            <p:spPr>
              <a:xfrm>
                <a:off x="7826918" y="3792880"/>
                <a:ext cx="2299447" cy="7876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957297"/>
                  </p:ext>
                </p:extLst>
              </p:nvPr>
            </p:nvGraphicFramePr>
            <p:xfrm>
              <a:off x="7770907" y="4506514"/>
              <a:ext cx="2364124" cy="788911"/>
            </p:xfrm>
            <a:graphic>
              <a:graphicData uri="http://schemas.microsoft.com/office/drawing/2017/model3d">
                <am3d:model3d r:embed="rId11">
                  <am3d:spPr>
                    <a:xfrm>
                      <a:off x="0" y="0"/>
                      <a:ext cx="2364124" cy="788911"/>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611171" ay="2768784" az="442955"/>
                    <am3d:postTrans dx="0" dy="0" dz="0"/>
                  </am3d:trans>
                  <am3d:raster rName="Office3DRenderer" rVer="16.0.8326">
                    <am3d:blip r:embed="rId12"/>
                  </am3d:raster>
                  <am3d:objViewport viewportSz="2461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2"/>
              <a:stretch>
                <a:fillRect/>
              </a:stretch>
            </p:blipFill>
            <p:spPr>
              <a:xfrm>
                <a:off x="7770907" y="4506514"/>
                <a:ext cx="2364124" cy="7889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GraphicFramePr>
                <a:graphicFrameLocks noChangeAspect="1"/>
              </p:cNvGraphicFramePr>
              <p:nvPr>
                <p:extLst>
                  <p:ext uri="{D42A27DB-BD31-4B8C-83A1-F6EECF244321}">
                    <p14:modId xmlns:p14="http://schemas.microsoft.com/office/powerpoint/2010/main" val="2617167232"/>
                  </p:ext>
                </p:extLst>
              </p:nvPr>
            </p:nvGraphicFramePr>
            <p:xfrm>
              <a:off x="5587254" y="1213686"/>
              <a:ext cx="6203906" cy="4464000"/>
            </p:xfrm>
            <a:graphic>
              <a:graphicData uri="http://schemas.microsoft.com/office/drawing/2017/model3d">
                <am3d:model3d r:embed="rId13">
                  <am3d:spPr>
                    <a:xfrm>
                      <a:off x="0" y="0"/>
                      <a:ext cx="6203906" cy="446400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424371" ay="1637646" az="195385"/>
                    <am3d:postTrans dx="0" dy="0" dz="0"/>
                  </am3d:trans>
                  <am3d:raster rName="Office3DRenderer" rVer="16.0.8326">
                    <am3d:blip r:embed="rId14"/>
                  </am3d:raster>
                  <am3d:objViewport viewportSz="69573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PicPr>
                <a:picLocks noGrp="1" noRot="1" noChangeAspect="1" noMove="1" noResize="1" noEditPoints="1" noAdjustHandles="1" noChangeArrowheads="1" noChangeShapeType="1" noCrop="1"/>
              </p:cNvPicPr>
              <p:nvPr/>
            </p:nvPicPr>
            <p:blipFill>
              <a:blip r:embed="rId14"/>
              <a:stretch>
                <a:fillRect/>
              </a:stretch>
            </p:blipFill>
            <p:spPr>
              <a:xfrm>
                <a:off x="5587254" y="1213686"/>
                <a:ext cx="6203906" cy="4464000"/>
              </a:xfrm>
              <a:prstGeom prst="rect">
                <a:avLst/>
              </a:prstGeom>
            </p:spPr>
          </p:pic>
        </mc:Fallback>
      </mc:AlternateContent>
      <p:pic>
        <p:nvPicPr>
          <p:cNvPr id="14" name="Audio 13">
            <a:hlinkClick r:id="" action="ppaction://media"/>
            <a:extLst>
              <a:ext uri="{FF2B5EF4-FFF2-40B4-BE49-F238E27FC236}">
                <a16:creationId xmlns:a16="http://schemas.microsoft.com/office/drawing/2014/main" id="{029C4BB7-0548-4BB0-77DE-34D4C288A2D5}"/>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430077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245">
        <p159:morph option="byObject"/>
      </p:transition>
    </mc:Choice>
    <mc:Fallback>
      <p:transition spd="slow" advTm="132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061-10C2-480C-9E48-32A10EE09CE1}"/>
              </a:ext>
            </a:extLst>
          </p:cNvPr>
          <p:cNvSpPr>
            <a:spLocks noGrp="1"/>
          </p:cNvSpPr>
          <p:nvPr>
            <p:ph type="title"/>
          </p:nvPr>
        </p:nvSpPr>
        <p:spPr/>
        <p:txBody>
          <a:bodyPr>
            <a:normAutofit/>
          </a:bodyPr>
          <a:lstStyle/>
          <a:p>
            <a:r>
              <a:rPr lang="en-US" b="1" dirty="0"/>
              <a:t>Results – Seasonality</a:t>
            </a:r>
          </a:p>
        </p:txBody>
      </p:sp>
      <p:sp>
        <p:nvSpPr>
          <p:cNvPr id="4" name="Text Placeholder 3">
            <a:extLst>
              <a:ext uri="{FF2B5EF4-FFF2-40B4-BE49-F238E27FC236}">
                <a16:creationId xmlns:a16="http://schemas.microsoft.com/office/drawing/2014/main" id="{FC55D291-9B97-44CD-95FC-2E27A618F178}"/>
              </a:ext>
            </a:extLst>
          </p:cNvPr>
          <p:cNvSpPr>
            <a:spLocks noGrp="1"/>
          </p:cNvSpPr>
          <p:nvPr>
            <p:ph type="body" sz="half" idx="2"/>
          </p:nvPr>
        </p:nvSpPr>
        <p:spPr/>
        <p:txBody>
          <a:bodyPr/>
          <a:lstStyle/>
          <a:p>
            <a:r>
              <a:rPr lang="en-US" dirty="0">
                <a:latin typeface="Century Gothic" panose="020B0502020202020204" pitchFamily="34" charset="0"/>
              </a:rPr>
              <a:t>February showing lowest house prices, whilst April-June shows highest prices and tends to dip off gradually and won’t pick up until March the following year.</a:t>
            </a:r>
            <a:endParaRPr lang="en-US" dirty="0">
              <a:solidFill>
                <a:schemeClr val="bg1"/>
              </a:solidFill>
              <a:latin typeface="Century Gothic" panose="020B0502020202020204" pitchFamily="34" charset="0"/>
            </a:endParaRPr>
          </a:p>
        </p:txBody>
      </p:sp>
      <p:sp>
        <p:nvSpPr>
          <p:cNvPr id="9" name="TextBox 1st Floor">
            <a:extLst>
              <a:ext uri="{FF2B5EF4-FFF2-40B4-BE49-F238E27FC236}">
                <a16:creationId xmlns:a16="http://schemas.microsoft.com/office/drawing/2014/main" id="{3C483687-4D21-423B-A173-352D8347504E}"/>
              </a:ext>
              <a:ext uri="{C183D7F6-B498-43B3-948B-1728B52AA6E4}">
                <adec:decorative xmlns:adec="http://schemas.microsoft.com/office/drawing/2017/decorative" val="1"/>
              </a:ext>
            </a:extLst>
          </p:cNvPr>
          <p:cNvSpPr txBox="1"/>
          <p:nvPr/>
        </p:nvSpPr>
        <p:spPr>
          <a:xfrm>
            <a:off x="1382572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GraphicFramePr>
                <a:graphicFrameLocks noChangeAspect="1"/>
              </p:cNvGraphicFramePr>
              <p:nvPr/>
            </p:nvGraphicFramePr>
            <p:xfrm>
              <a:off x="12685638" y="2294964"/>
              <a:ext cx="3003700" cy="4309365"/>
            </p:xfrm>
            <a:graphic>
              <a:graphicData uri="http://schemas.microsoft.com/office/drawing/2017/model3d">
                <am3d:model3d r:embed="rId5">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6"/>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tretch>
                <a:fillRect/>
              </a:stretch>
            </p:blipFill>
            <p:spPr>
              <a:xfrm>
                <a:off x="12685638" y="2294964"/>
                <a:ext cx="3003700" cy="4309365"/>
              </a:xfrm>
              <a:prstGeom prst="rect">
                <a:avLst/>
              </a:prstGeom>
            </p:spPr>
          </p:pic>
        </mc:Fallback>
      </mc:AlternateContent>
      <p:sp>
        <p:nvSpPr>
          <p:cNvPr id="8" name="TextBox 3rd Floor">
            <a:extLst>
              <a:ext uri="{FF2B5EF4-FFF2-40B4-BE49-F238E27FC236}">
                <a16:creationId xmlns:a16="http://schemas.microsoft.com/office/drawing/2014/main" id="{1B1055DD-07DB-4382-9B4F-8433F6ED0857}"/>
              </a:ext>
              <a:ext uri="{C183D7F6-B498-43B3-948B-1728B52AA6E4}">
                <adec:decorative xmlns:adec="http://schemas.microsoft.com/office/drawing/2017/decorative" val="1"/>
              </a:ext>
            </a:extLst>
          </p:cNvPr>
          <p:cNvSpPr txBox="1"/>
          <p:nvPr/>
        </p:nvSpPr>
        <p:spPr>
          <a:xfrm>
            <a:off x="-2447544" y="1828800"/>
            <a:ext cx="968022"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GraphicFramePr>
                <a:graphicFrameLocks noChangeAspect="1"/>
              </p:cNvGraphicFramePr>
              <p:nvPr/>
            </p:nvGraphicFramePr>
            <p:xfrm>
              <a:off x="-3483864" y="2294964"/>
              <a:ext cx="3030175" cy="4046587"/>
            </p:xfrm>
            <a:graphic>
              <a:graphicData uri="http://schemas.microsoft.com/office/drawing/2017/model3d">
                <am3d:model3d r:embed="rId7">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8"/>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8"/>
              <a:stretch>
                <a:fillRect/>
              </a:stretch>
            </p:blipFill>
            <p:spPr>
              <a:xfrm>
                <a:off x="-3483864" y="2294964"/>
                <a:ext cx="3030175" cy="4046587"/>
              </a:xfrm>
              <a:prstGeom prst="rect">
                <a:avLst/>
              </a:prstGeom>
            </p:spPr>
          </p:pic>
        </mc:Fallback>
      </mc:AlternateContent>
      <p:sp>
        <p:nvSpPr>
          <p:cNvPr id="11" name="TextBox Roof2">
            <a:extLst>
              <a:ext uri="{FF2B5EF4-FFF2-40B4-BE49-F238E27FC236}">
                <a16:creationId xmlns:a16="http://schemas.microsoft.com/office/drawing/2014/main" id="{DBD507D1-D5A0-4A95-92F0-49FD6552FECA}"/>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GraphicFramePr>
                <a:graphicFrameLocks noChangeAspect="1"/>
              </p:cNvGraphicFramePr>
              <p:nvPr/>
            </p:nvGraphicFramePr>
            <p:xfrm>
              <a:off x="783824" y="-1449970"/>
              <a:ext cx="4073917" cy="1233208"/>
            </p:xfrm>
            <a:graphic>
              <a:graphicData uri="http://schemas.microsoft.com/office/drawing/2017/model3d">
                <am3d:model3d r:embed="rId9">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0"/>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0"/>
              <a:stretch>
                <a:fillRect/>
              </a:stretch>
            </p:blipFill>
            <p:spPr>
              <a:xfrm>
                <a:off x="783824" y="-1449970"/>
                <a:ext cx="4073917" cy="1233208"/>
              </a:xfrm>
              <a:prstGeom prst="rect">
                <a:avLst/>
              </a:prstGeom>
            </p:spPr>
          </p:pic>
        </mc:Fallback>
      </mc:AlternateContent>
      <p:pic>
        <p:nvPicPr>
          <p:cNvPr id="6" name="Picture 5" descr="Chart, line chart&#10;&#10;Description automatically generated">
            <a:extLst>
              <a:ext uri="{FF2B5EF4-FFF2-40B4-BE49-F238E27FC236}">
                <a16:creationId xmlns:a16="http://schemas.microsoft.com/office/drawing/2014/main" id="{FA7BFEEE-3463-8A0E-55FD-B4951BFE7715}"/>
              </a:ext>
            </a:extLst>
          </p:cNvPr>
          <p:cNvPicPr>
            <a:picLocks noChangeAspect="1"/>
          </p:cNvPicPr>
          <p:nvPr/>
        </p:nvPicPr>
        <p:blipFill>
          <a:blip r:embed="rId11"/>
          <a:stretch>
            <a:fillRect/>
          </a:stretch>
        </p:blipFill>
        <p:spPr>
          <a:xfrm>
            <a:off x="396551" y="1828800"/>
            <a:ext cx="7699274" cy="3707058"/>
          </a:xfrm>
          <a:prstGeom prst="rect">
            <a:avLst/>
          </a:prstGeom>
        </p:spPr>
      </p:pic>
      <p:pic>
        <p:nvPicPr>
          <p:cNvPr id="13" name="Audio 12">
            <a:hlinkClick r:id="" action="ppaction://media"/>
            <a:extLst>
              <a:ext uri="{FF2B5EF4-FFF2-40B4-BE49-F238E27FC236}">
                <a16:creationId xmlns:a16="http://schemas.microsoft.com/office/drawing/2014/main" id="{9814A27F-CAC3-F71E-20C9-4178C839676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36607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619">
        <p159:morph option="byObject"/>
      </p:transition>
    </mc:Choice>
    <mc:Fallback>
      <p:transition spd="slow" advTm="116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061-10C2-480C-9E48-32A10EE09CE1}"/>
              </a:ext>
            </a:extLst>
          </p:cNvPr>
          <p:cNvSpPr>
            <a:spLocks noGrp="1"/>
          </p:cNvSpPr>
          <p:nvPr>
            <p:ph type="title"/>
          </p:nvPr>
        </p:nvSpPr>
        <p:spPr/>
        <p:txBody>
          <a:bodyPr>
            <a:normAutofit/>
          </a:bodyPr>
          <a:lstStyle/>
          <a:p>
            <a:r>
              <a:rPr lang="en-US" b="1" dirty="0"/>
              <a:t>Results – Waterfront views</a:t>
            </a:r>
          </a:p>
        </p:txBody>
      </p:sp>
      <p:sp>
        <p:nvSpPr>
          <p:cNvPr id="4" name="Text Placeholder 3">
            <a:extLst>
              <a:ext uri="{FF2B5EF4-FFF2-40B4-BE49-F238E27FC236}">
                <a16:creationId xmlns:a16="http://schemas.microsoft.com/office/drawing/2014/main" id="{FC55D291-9B97-44CD-95FC-2E27A618F178}"/>
              </a:ext>
            </a:extLst>
          </p:cNvPr>
          <p:cNvSpPr>
            <a:spLocks noGrp="1"/>
          </p:cNvSpPr>
          <p:nvPr>
            <p:ph type="body" sz="half" idx="2"/>
          </p:nvPr>
        </p:nvSpPr>
        <p:spPr/>
        <p:txBody>
          <a:bodyPr/>
          <a:lstStyle/>
          <a:p>
            <a:r>
              <a:rPr lang="en-US" dirty="0">
                <a:latin typeface="Century Gothic" panose="020B0502020202020204" pitchFamily="34" charset="0"/>
              </a:rPr>
              <a:t>Waterfront view properties cost more than non-waterfront.</a:t>
            </a:r>
            <a:endParaRPr lang="en-US" dirty="0">
              <a:solidFill>
                <a:schemeClr val="bg1"/>
              </a:solidFill>
              <a:latin typeface="Century Gothic" panose="020B0502020202020204" pitchFamily="34" charset="0"/>
            </a:endParaRPr>
          </a:p>
        </p:txBody>
      </p:sp>
      <p:sp>
        <p:nvSpPr>
          <p:cNvPr id="9" name="TextBox 1st Floor">
            <a:extLst>
              <a:ext uri="{FF2B5EF4-FFF2-40B4-BE49-F238E27FC236}">
                <a16:creationId xmlns:a16="http://schemas.microsoft.com/office/drawing/2014/main" id="{3C483687-4D21-423B-A173-352D8347504E}"/>
              </a:ext>
              <a:ext uri="{C183D7F6-B498-43B3-948B-1728B52AA6E4}">
                <adec:decorative xmlns:adec="http://schemas.microsoft.com/office/drawing/2017/decorative" val="1"/>
              </a:ext>
            </a:extLst>
          </p:cNvPr>
          <p:cNvSpPr txBox="1"/>
          <p:nvPr/>
        </p:nvSpPr>
        <p:spPr>
          <a:xfrm>
            <a:off x="1382572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GraphicFramePr>
                <a:graphicFrameLocks noChangeAspect="1"/>
              </p:cNvGraphicFramePr>
              <p:nvPr/>
            </p:nvGraphicFramePr>
            <p:xfrm>
              <a:off x="12685638" y="2294964"/>
              <a:ext cx="3003700" cy="4309365"/>
            </p:xfrm>
            <a:graphic>
              <a:graphicData uri="http://schemas.microsoft.com/office/drawing/2017/model3d">
                <am3d:model3d r:embed="rId5">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6"/>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tretch>
                <a:fillRect/>
              </a:stretch>
            </p:blipFill>
            <p:spPr>
              <a:xfrm>
                <a:off x="12685638" y="2294964"/>
                <a:ext cx="3003700" cy="4309365"/>
              </a:xfrm>
              <a:prstGeom prst="rect">
                <a:avLst/>
              </a:prstGeom>
            </p:spPr>
          </p:pic>
        </mc:Fallback>
      </mc:AlternateContent>
      <p:sp>
        <p:nvSpPr>
          <p:cNvPr id="8" name="TextBox 3rd Floor">
            <a:extLst>
              <a:ext uri="{FF2B5EF4-FFF2-40B4-BE49-F238E27FC236}">
                <a16:creationId xmlns:a16="http://schemas.microsoft.com/office/drawing/2014/main" id="{1B1055DD-07DB-4382-9B4F-8433F6ED0857}"/>
              </a:ext>
              <a:ext uri="{C183D7F6-B498-43B3-948B-1728B52AA6E4}">
                <adec:decorative xmlns:adec="http://schemas.microsoft.com/office/drawing/2017/decorative" val="1"/>
              </a:ext>
            </a:extLst>
          </p:cNvPr>
          <p:cNvSpPr txBox="1"/>
          <p:nvPr/>
        </p:nvSpPr>
        <p:spPr>
          <a:xfrm>
            <a:off x="-2447544" y="1828800"/>
            <a:ext cx="968022"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GraphicFramePr>
                <a:graphicFrameLocks noChangeAspect="1"/>
              </p:cNvGraphicFramePr>
              <p:nvPr/>
            </p:nvGraphicFramePr>
            <p:xfrm>
              <a:off x="-3483864" y="2294964"/>
              <a:ext cx="3030175" cy="4046587"/>
            </p:xfrm>
            <a:graphic>
              <a:graphicData uri="http://schemas.microsoft.com/office/drawing/2017/model3d">
                <am3d:model3d r:embed="rId7">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8"/>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8"/>
              <a:stretch>
                <a:fillRect/>
              </a:stretch>
            </p:blipFill>
            <p:spPr>
              <a:xfrm>
                <a:off x="-3483864" y="2294964"/>
                <a:ext cx="3030175" cy="4046587"/>
              </a:xfrm>
              <a:prstGeom prst="rect">
                <a:avLst/>
              </a:prstGeom>
            </p:spPr>
          </p:pic>
        </mc:Fallback>
      </mc:AlternateContent>
      <p:sp>
        <p:nvSpPr>
          <p:cNvPr id="11" name="TextBox Roof2">
            <a:extLst>
              <a:ext uri="{FF2B5EF4-FFF2-40B4-BE49-F238E27FC236}">
                <a16:creationId xmlns:a16="http://schemas.microsoft.com/office/drawing/2014/main" id="{DBD507D1-D5A0-4A95-92F0-49FD6552FECA}"/>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GraphicFramePr>
                <a:graphicFrameLocks noChangeAspect="1"/>
              </p:cNvGraphicFramePr>
              <p:nvPr/>
            </p:nvGraphicFramePr>
            <p:xfrm>
              <a:off x="783824" y="-1449970"/>
              <a:ext cx="4073917" cy="1233208"/>
            </p:xfrm>
            <a:graphic>
              <a:graphicData uri="http://schemas.microsoft.com/office/drawing/2017/model3d">
                <am3d:model3d r:embed="rId9">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0"/>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0"/>
              <a:stretch>
                <a:fillRect/>
              </a:stretch>
            </p:blipFill>
            <p:spPr>
              <a:xfrm>
                <a:off x="783824" y="-1449970"/>
                <a:ext cx="4073917" cy="1233208"/>
              </a:xfrm>
              <a:prstGeom prst="rect">
                <a:avLst/>
              </a:prstGeom>
            </p:spPr>
          </p:pic>
        </mc:Fallback>
      </mc:AlternateContent>
      <p:pic>
        <p:nvPicPr>
          <p:cNvPr id="14" name="Picture 13" descr="Chart, box and whisker chart&#10;&#10;Description automatically generated">
            <a:extLst>
              <a:ext uri="{FF2B5EF4-FFF2-40B4-BE49-F238E27FC236}">
                <a16:creationId xmlns:a16="http://schemas.microsoft.com/office/drawing/2014/main" id="{6C6F1999-FFA1-9BBA-C7DF-3067D83EEA85}"/>
              </a:ext>
            </a:extLst>
          </p:cNvPr>
          <p:cNvPicPr>
            <a:picLocks noChangeAspect="1"/>
          </p:cNvPicPr>
          <p:nvPr/>
        </p:nvPicPr>
        <p:blipFill>
          <a:blip r:embed="rId11"/>
          <a:stretch>
            <a:fillRect/>
          </a:stretch>
        </p:blipFill>
        <p:spPr>
          <a:xfrm>
            <a:off x="1237679" y="2036723"/>
            <a:ext cx="5962819" cy="3773571"/>
          </a:xfrm>
          <a:prstGeom prst="rect">
            <a:avLst/>
          </a:prstGeom>
        </p:spPr>
      </p:pic>
      <p:pic>
        <p:nvPicPr>
          <p:cNvPr id="15" name="Audio 14">
            <a:hlinkClick r:id="" action="ppaction://media"/>
            <a:extLst>
              <a:ext uri="{FF2B5EF4-FFF2-40B4-BE49-F238E27FC236}">
                <a16:creationId xmlns:a16="http://schemas.microsoft.com/office/drawing/2014/main" id="{E4DDDD8F-EF95-15B0-9DB3-AB4EEF18FA0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33747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787">
        <p159:morph option="byObject"/>
      </p:transition>
    </mc:Choice>
    <mc:Fallback>
      <p:transition spd="slow" advTm="57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76F3-19AB-43FA-9C5E-2FFA61E38A0C}"/>
              </a:ext>
            </a:extLst>
          </p:cNvPr>
          <p:cNvSpPr>
            <a:spLocks noGrp="1"/>
          </p:cNvSpPr>
          <p:nvPr>
            <p:ph type="title"/>
          </p:nvPr>
        </p:nvSpPr>
        <p:spPr>
          <a:xfrm>
            <a:off x="266197" y="949482"/>
            <a:ext cx="11637271" cy="399332"/>
          </a:xfrm>
        </p:spPr>
        <p:txBody>
          <a:bodyPr>
            <a:normAutofit fontScale="90000"/>
          </a:bodyPr>
          <a:lstStyle/>
          <a:p>
            <a:r>
              <a:rPr lang="en-US" b="1" dirty="0"/>
              <a:t>Conclusions</a:t>
            </a:r>
          </a:p>
        </p:txBody>
      </p:sp>
      <p:sp>
        <p:nvSpPr>
          <p:cNvPr id="5" name="TextBox 3rd Floor" descr="3rd Floor">
            <a:extLst>
              <a:ext uri="{FF2B5EF4-FFF2-40B4-BE49-F238E27FC236}">
                <a16:creationId xmlns:a16="http://schemas.microsoft.com/office/drawing/2014/main" id="{96016B6A-A8BC-4F08-ABE5-A7C86796BDAE}"/>
              </a:ext>
            </a:extLst>
          </p:cNvPr>
          <p:cNvSpPr txBox="1"/>
          <p:nvPr/>
        </p:nvSpPr>
        <p:spPr>
          <a:xfrm>
            <a:off x="551979" y="6179414"/>
            <a:ext cx="267413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Recommendation 1</a:t>
            </a:r>
          </a:p>
        </p:txBody>
      </p:sp>
      <p:grpSp>
        <p:nvGrpSpPr>
          <p:cNvPr id="11" name="Lt Divider">
            <a:extLst>
              <a:ext uri="{FF2B5EF4-FFF2-40B4-BE49-F238E27FC236}">
                <a16:creationId xmlns:a16="http://schemas.microsoft.com/office/drawing/2014/main" id="{9B9F33D9-7FEC-453A-B2C6-39C235872A83}"/>
              </a:ext>
              <a:ext uri="{C183D7F6-B498-43B3-948B-1728B52AA6E4}">
                <adec:decorative xmlns:adec="http://schemas.microsoft.com/office/drawing/2017/decorative" val="1"/>
              </a:ext>
            </a:extLst>
          </p:cNvPr>
          <p:cNvGrpSpPr/>
          <p:nvPr/>
        </p:nvGrpSpPr>
        <p:grpSpPr>
          <a:xfrm rot="16200000" flipV="1">
            <a:off x="1901780" y="3854924"/>
            <a:ext cx="4239827" cy="211015"/>
            <a:chOff x="8187070" y="1740886"/>
            <a:chExt cx="4182806" cy="211015"/>
          </a:xfrm>
        </p:grpSpPr>
        <p:cxnSp>
          <p:nvCxnSpPr>
            <p:cNvPr id="12" name="Straight Connector 11">
              <a:extLst>
                <a:ext uri="{FF2B5EF4-FFF2-40B4-BE49-F238E27FC236}">
                  <a16:creationId xmlns:a16="http://schemas.microsoft.com/office/drawing/2014/main" id="{264D5D20-7292-4EB6-AE8A-8405C8A62C45}"/>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3" name="divider 25">
              <a:extLst>
                <a:ext uri="{FF2B5EF4-FFF2-40B4-BE49-F238E27FC236}">
                  <a16:creationId xmlns:a16="http://schemas.microsoft.com/office/drawing/2014/main" id="{6B7DC1C9-0CB0-4945-8D04-FB8BBB388580}"/>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6" name="Textbox 2nd Floor" descr="2nd Floor">
            <a:extLst>
              <a:ext uri="{FF2B5EF4-FFF2-40B4-BE49-F238E27FC236}">
                <a16:creationId xmlns:a16="http://schemas.microsoft.com/office/drawing/2014/main" id="{050EBC83-048F-4700-9DE0-E95BB37EEEBF}"/>
              </a:ext>
            </a:extLst>
          </p:cNvPr>
          <p:cNvSpPr txBox="1"/>
          <p:nvPr/>
        </p:nvSpPr>
        <p:spPr>
          <a:xfrm>
            <a:off x="4747389" y="6179414"/>
            <a:ext cx="267413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Recommendation 2</a:t>
            </a:r>
          </a:p>
        </p:txBody>
      </p:sp>
      <p:grpSp>
        <p:nvGrpSpPr>
          <p:cNvPr id="8" name="Rt Divider">
            <a:extLst>
              <a:ext uri="{FF2B5EF4-FFF2-40B4-BE49-F238E27FC236}">
                <a16:creationId xmlns:a16="http://schemas.microsoft.com/office/drawing/2014/main" id="{BC66A4FE-53A1-4BB0-84A7-8DBF12B61DBE}"/>
              </a:ext>
              <a:ext uri="{C183D7F6-B498-43B3-948B-1728B52AA6E4}">
                <adec:decorative xmlns:adec="http://schemas.microsoft.com/office/drawing/2017/decorative" val="1"/>
              </a:ext>
            </a:extLst>
          </p:cNvPr>
          <p:cNvGrpSpPr/>
          <p:nvPr/>
        </p:nvGrpSpPr>
        <p:grpSpPr>
          <a:xfrm rot="16200000" flipV="1">
            <a:off x="6025572" y="3854924"/>
            <a:ext cx="4239827" cy="211015"/>
            <a:chOff x="8187070" y="1740886"/>
            <a:chExt cx="4182806" cy="211015"/>
          </a:xfrm>
        </p:grpSpPr>
        <p:cxnSp>
          <p:nvCxnSpPr>
            <p:cNvPr id="9" name="Straight Connector 8">
              <a:extLst>
                <a:ext uri="{FF2B5EF4-FFF2-40B4-BE49-F238E27FC236}">
                  <a16:creationId xmlns:a16="http://schemas.microsoft.com/office/drawing/2014/main" id="{A6A8CB29-3A6A-45AD-B14E-C3FD5C84DDC6}"/>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0" name="divider 25">
              <a:extLst>
                <a:ext uri="{FF2B5EF4-FFF2-40B4-BE49-F238E27FC236}">
                  <a16:creationId xmlns:a16="http://schemas.microsoft.com/office/drawing/2014/main" id="{148D99C6-A6C0-449A-A3BB-54408D9A0748}"/>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7" name="Textbox 1st Floor" descr="1st Floor">
            <a:extLst>
              <a:ext uri="{FF2B5EF4-FFF2-40B4-BE49-F238E27FC236}">
                <a16:creationId xmlns:a16="http://schemas.microsoft.com/office/drawing/2014/main" id="{94ED4046-3E80-4CB0-A147-A1D98D294864}"/>
              </a:ext>
            </a:extLst>
          </p:cNvPr>
          <p:cNvSpPr txBox="1"/>
          <p:nvPr/>
        </p:nvSpPr>
        <p:spPr>
          <a:xfrm>
            <a:off x="8651814" y="6179414"/>
            <a:ext cx="2674130" cy="400110"/>
          </a:xfrm>
          <a:prstGeom prst="rect">
            <a:avLst/>
          </a:prstGeom>
          <a:noFill/>
        </p:spPr>
        <p:txBody>
          <a:bodyPr wrap="none" rtlCol="0">
            <a:spAutoFit/>
          </a:bodyPr>
          <a:lstStyle/>
          <a:p>
            <a:pPr algn="ctr"/>
            <a:r>
              <a:rPr lang="en-US" sz="2000" dirty="0">
                <a:solidFill>
                  <a:schemeClr val="bg1"/>
                </a:solidFill>
                <a:latin typeface="Century Gothic" panose="020B0502020202020204" pitchFamily="34" charset="0"/>
              </a:rPr>
              <a:t>Recommendation 3</a:t>
            </a:r>
          </a:p>
        </p:txBody>
      </p:sp>
      <p:sp>
        <p:nvSpPr>
          <p:cNvPr id="4" name="TextBox Roof3">
            <a:extLst>
              <a:ext uri="{FF2B5EF4-FFF2-40B4-BE49-F238E27FC236}">
                <a16:creationId xmlns:a16="http://schemas.microsoft.com/office/drawing/2014/main" id="{F5CA6269-3796-4072-B961-59C50315F2FE}"/>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3" name="3D Roof Model">
                <a:extLst>
                  <a:ext uri="{FF2B5EF4-FFF2-40B4-BE49-F238E27FC236}">
                    <a16:creationId xmlns:a16="http://schemas.microsoft.com/office/drawing/2014/main" id="{515272FB-810A-4689-BB71-AF0F895B8F8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95158738"/>
                  </p:ext>
                </p:extLst>
              </p:nvPr>
            </p:nvGraphicFramePr>
            <p:xfrm>
              <a:off x="783824" y="-1449970"/>
              <a:ext cx="4073917" cy="1233208"/>
            </p:xfrm>
            <a:graphic>
              <a:graphicData uri="http://schemas.microsoft.com/office/drawing/2017/model3d">
                <am3d:model3d r:embed="rId5">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6"/>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Roof Model">
                <a:extLst>
                  <a:ext uri="{FF2B5EF4-FFF2-40B4-BE49-F238E27FC236}">
                    <a16:creationId xmlns:a16="http://schemas.microsoft.com/office/drawing/2014/main" id="{515272FB-810A-4689-BB71-AF0F895B8F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tretch>
                <a:fillRect/>
              </a:stretch>
            </p:blipFill>
            <p:spPr>
              <a:xfrm>
                <a:off x="783824" y="-1449970"/>
                <a:ext cx="4073917" cy="1233208"/>
              </a:xfrm>
              <a:prstGeom prst="rect">
                <a:avLst/>
              </a:prstGeom>
            </p:spPr>
          </p:pic>
        </mc:Fallback>
      </mc:AlternateContent>
      <p:sp>
        <p:nvSpPr>
          <p:cNvPr id="17" name="TextBox 2rd Floor" descr="2nd Floor">
            <a:extLst>
              <a:ext uri="{FF2B5EF4-FFF2-40B4-BE49-F238E27FC236}">
                <a16:creationId xmlns:a16="http://schemas.microsoft.com/office/drawing/2014/main" id="{AF0801D9-A090-792A-AFB5-F1ABFECFDC17}"/>
              </a:ext>
            </a:extLst>
          </p:cNvPr>
          <p:cNvSpPr txBox="1"/>
          <p:nvPr/>
        </p:nvSpPr>
        <p:spPr>
          <a:xfrm>
            <a:off x="645375" y="1909779"/>
            <a:ext cx="3115971" cy="2554545"/>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If selling, sellers should look at ways to renovate and increase living spaces where possible. Buyers/investors should bear this in mind when buying.</a:t>
            </a:r>
          </a:p>
        </p:txBody>
      </p:sp>
      <p:sp>
        <p:nvSpPr>
          <p:cNvPr id="18" name="TextBox 2rd Floor" descr="2nd Floor">
            <a:extLst>
              <a:ext uri="{FF2B5EF4-FFF2-40B4-BE49-F238E27FC236}">
                <a16:creationId xmlns:a16="http://schemas.microsoft.com/office/drawing/2014/main" id="{B9A64D23-978D-DA48-80DB-930513D40909}"/>
              </a:ext>
            </a:extLst>
          </p:cNvPr>
          <p:cNvSpPr txBox="1"/>
          <p:nvPr/>
        </p:nvSpPr>
        <p:spPr>
          <a:xfrm>
            <a:off x="4477062" y="1909779"/>
            <a:ext cx="3115971" cy="2554545"/>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Buyers should look at purchasing during lower performing months such as February, and sellers should put property on market during higher months April – June.</a:t>
            </a:r>
          </a:p>
        </p:txBody>
      </p:sp>
      <p:sp>
        <p:nvSpPr>
          <p:cNvPr id="19" name="TextBox 2rd Floor" descr="2nd Floor">
            <a:extLst>
              <a:ext uri="{FF2B5EF4-FFF2-40B4-BE49-F238E27FC236}">
                <a16:creationId xmlns:a16="http://schemas.microsoft.com/office/drawing/2014/main" id="{4750ADB1-3EDE-FD99-AE5F-926431900EF8}"/>
              </a:ext>
            </a:extLst>
          </p:cNvPr>
          <p:cNvSpPr txBox="1"/>
          <p:nvPr/>
        </p:nvSpPr>
        <p:spPr>
          <a:xfrm>
            <a:off x="8651814" y="1990964"/>
            <a:ext cx="3115971" cy="2862322"/>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Waterfront properties tend to sell for higher, buyers can sell at a premium as it’s certainly a scarce value add. Whilst buyers/investors need to be prepared for the premium price.</a:t>
            </a:r>
          </a:p>
        </p:txBody>
      </p:sp>
      <p:pic>
        <p:nvPicPr>
          <p:cNvPr id="20" name="Audio 19">
            <a:hlinkClick r:id="" action="ppaction://media"/>
            <a:extLst>
              <a:ext uri="{FF2B5EF4-FFF2-40B4-BE49-F238E27FC236}">
                <a16:creationId xmlns:a16="http://schemas.microsoft.com/office/drawing/2014/main" id="{142667CD-6629-D791-B629-2781085A49E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91922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9649">
        <p159:morph option="byObject"/>
      </p:transition>
    </mc:Choice>
    <mc:Fallback>
      <p:transition spd="slow" advTm="196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1000"/>
                                        <p:tgtEl>
                                          <p:spTgt spid="8"/>
                                        </p:tgtEl>
                                      </p:cBhvr>
                                    </p:animEffect>
                                  </p:childTnLst>
                                </p:cTn>
                              </p:par>
                            </p:childTnLst>
                          </p:cTn>
                        </p:par>
                        <p:par>
                          <p:cTn id="17" fill="hold">
                            <p:stCondLst>
                              <p:cond delay="2000"/>
                            </p:stCondLst>
                            <p:childTnLst>
                              <p:par>
                                <p:cTn id="18" presetID="47"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par>
                          <p:cTn id="23" fill="hold">
                            <p:stCondLst>
                              <p:cond delay="3000"/>
                            </p:stCondLst>
                            <p:childTnLst>
                              <p:par>
                                <p:cTn id="24" presetID="22" presetClass="entr" presetSubtype="1"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1000"/>
                                        <p:tgtEl>
                                          <p:spTgt spid="11"/>
                                        </p:tgtEl>
                                      </p:cBhvr>
                                    </p:animEffect>
                                  </p:childTnLst>
                                </p:cTn>
                              </p:par>
                            </p:childTnLst>
                          </p:cTn>
                        </p:par>
                        <p:par>
                          <p:cTn id="27" fill="hold">
                            <p:stCondLst>
                              <p:cond delay="4000"/>
                            </p:stCondLst>
                            <p:childTnLst>
                              <p:par>
                                <p:cTn id="28" presetID="47"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par>
                          <p:cTn id="33" fill="hold">
                            <p:stCondLst>
                              <p:cond delay="5000"/>
                            </p:stCondLst>
                            <p:childTnLst>
                              <p:par>
                                <p:cTn id="34" presetID="47"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par>
                          <p:cTn id="39" fill="hold">
                            <p:stCondLst>
                              <p:cond delay="6000"/>
                            </p:stCondLst>
                            <p:childTnLst>
                              <p:par>
                                <p:cTn id="40" presetID="47"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par>
                          <p:cTn id="45" fill="hold">
                            <p:stCondLst>
                              <p:cond delay="7000"/>
                            </p:stCondLst>
                            <p:childTnLst>
                              <p:par>
                                <p:cTn id="46" presetID="47" presetClass="entr" presetSubtype="0"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20"/>
                </p:tgtEl>
              </p:cMediaNode>
            </p:audio>
          </p:childTnLst>
        </p:cTn>
      </p:par>
    </p:tnLst>
    <p:bldLst>
      <p:bldP spid="5" grpId="0"/>
      <p:bldP spid="6" grpId="0"/>
      <p:bldP spid="7" grpId="0"/>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9DDF-D246-4D4B-97B1-DEAD14F9355B}"/>
              </a:ext>
            </a:extLst>
          </p:cNvPr>
          <p:cNvSpPr>
            <a:spLocks noGrp="1"/>
          </p:cNvSpPr>
          <p:nvPr>
            <p:ph type="title"/>
          </p:nvPr>
        </p:nvSpPr>
        <p:spPr/>
        <p:txBody>
          <a:bodyPr>
            <a:normAutofit/>
          </a:bodyPr>
          <a:lstStyle/>
          <a:p>
            <a:r>
              <a:rPr lang="en-US" b="1" dirty="0"/>
              <a:t>Next Steps</a:t>
            </a:r>
          </a:p>
        </p:txBody>
      </p:sp>
      <mc:AlternateContent xmlns:mc="http://schemas.openxmlformats.org/markup-compatibility/2006">
        <mc:Choice xmlns:am3d="http://schemas.microsoft.com/office/drawing/2017/model3d" Requires="am3d">
          <p:graphicFrame>
            <p:nvGraphicFramePr>
              <p:cNvPr id="8" name="3D Model 3rd Floor Side" descr="Top Side view of the 3rd Floor 3D Floorplan">
                <a:extLst>
                  <a:ext uri="{FF2B5EF4-FFF2-40B4-BE49-F238E27FC236}">
                    <a16:creationId xmlns:a16="http://schemas.microsoft.com/office/drawing/2014/main" id="{2E06940A-0C29-4CEC-BD19-6E0C4546CACB}"/>
                  </a:ext>
                </a:extLst>
              </p:cNvPr>
              <p:cNvGraphicFramePr>
                <a:graphicFrameLocks noChangeAspect="1"/>
              </p:cNvGraphicFramePr>
              <p:nvPr>
                <p:extLst>
                  <p:ext uri="{D42A27DB-BD31-4B8C-83A1-F6EECF244321}">
                    <p14:modId xmlns:p14="http://schemas.microsoft.com/office/powerpoint/2010/main" val="970066930"/>
                  </p:ext>
                </p:extLst>
              </p:nvPr>
            </p:nvGraphicFramePr>
            <p:xfrm rot="16200000">
              <a:off x="1407139" y="108392"/>
              <a:ext cx="5715013" cy="7632000"/>
            </p:xfrm>
            <a:graphic>
              <a:graphicData uri="http://schemas.microsoft.com/office/drawing/2017/model3d">
                <am3d:model3d r:embed="rId5">
                  <am3d:spPr>
                    <a:xfrm rot="16200000">
                      <a:off x="0" y="0"/>
                      <a:ext cx="5715013" cy="7632000"/>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6"/>
                  </am3d:raster>
                  <am3d:objViewport viewportSz="110231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3rd Floor Side" descr="Top Side view of the 3rd Floor 3D Floorplan">
                <a:extLst>
                  <a:ext uri="{FF2B5EF4-FFF2-40B4-BE49-F238E27FC236}">
                    <a16:creationId xmlns:a16="http://schemas.microsoft.com/office/drawing/2014/main" id="{2E06940A-0C29-4CEC-BD19-6E0C4546CACB}"/>
                  </a:ext>
                </a:extLst>
              </p:cNvPr>
              <p:cNvPicPr>
                <a:picLocks noGrp="1" noRot="1" noChangeAspect="1" noMove="1" noResize="1" noEditPoints="1" noAdjustHandles="1" noChangeArrowheads="1" noChangeShapeType="1" noCrop="1"/>
              </p:cNvPicPr>
              <p:nvPr/>
            </p:nvPicPr>
            <p:blipFill>
              <a:blip r:embed="rId6"/>
              <a:stretch>
                <a:fillRect/>
              </a:stretch>
            </p:blipFill>
            <p:spPr>
              <a:xfrm rot="16200000">
                <a:off x="1407139" y="108392"/>
                <a:ext cx="5715013" cy="7632000"/>
              </a:xfrm>
              <a:prstGeom prst="rect">
                <a:avLst/>
              </a:prstGeom>
            </p:spPr>
          </p:pic>
        </mc:Fallback>
      </mc:AlternateContent>
      <p:sp>
        <p:nvSpPr>
          <p:cNvPr id="4" name="Text Placeholder 3">
            <a:extLst>
              <a:ext uri="{FF2B5EF4-FFF2-40B4-BE49-F238E27FC236}">
                <a16:creationId xmlns:a16="http://schemas.microsoft.com/office/drawing/2014/main" id="{91943A08-891B-45B0-BD90-1B8606F7F9F3}"/>
              </a:ext>
            </a:extLst>
          </p:cNvPr>
          <p:cNvSpPr>
            <a:spLocks noGrp="1"/>
          </p:cNvSpPr>
          <p:nvPr>
            <p:ph type="body" sz="half" idx="2"/>
          </p:nvPr>
        </p:nvSpPr>
        <p:spPr/>
        <p:txBody>
          <a:bodyPr>
            <a:normAutofit fontScale="92500" lnSpcReduction="10000"/>
          </a:bodyPr>
          <a:lstStyle/>
          <a:p>
            <a:r>
              <a:rPr lang="en-US" dirty="0">
                <a:solidFill>
                  <a:schemeClr val="bg1"/>
                </a:solidFill>
                <a:latin typeface="Century Gothic" panose="020B0502020202020204" pitchFamily="34" charset="0"/>
              </a:rPr>
              <a:t>There could be other variables that King County Real Estate and clients might be interested in, such as location. Perhaps ther</a:t>
            </a:r>
            <a:r>
              <a:rPr lang="en-US" dirty="0">
                <a:latin typeface="Century Gothic" panose="020B0502020202020204" pitchFamily="34" charset="0"/>
              </a:rPr>
              <a:t>e are certain catchment areas/locales that perform better than others depending on what’s around such as schools, hospitals, shops etc.</a:t>
            </a:r>
          </a:p>
          <a:p>
            <a:endParaRPr lang="en-US" dirty="0">
              <a:solidFill>
                <a:schemeClr val="bg1"/>
              </a:solidFill>
              <a:latin typeface="Century Gothic" panose="020B0502020202020204" pitchFamily="34" charset="0"/>
            </a:endParaRPr>
          </a:p>
          <a:p>
            <a:r>
              <a:rPr lang="en-US" dirty="0">
                <a:latin typeface="Century Gothic" panose="020B0502020202020204" pitchFamily="34" charset="0"/>
              </a:rPr>
              <a:t>It is important to factor in economical shifts that could impact the results we’ve seen such as interest rate fluctuations or inflation.</a:t>
            </a:r>
            <a:endParaRPr lang="en-US" dirty="0">
              <a:solidFill>
                <a:schemeClr val="bg1"/>
              </a:solidFill>
              <a:latin typeface="Century Gothic" panose="020B0502020202020204" pitchFamily="34" charset="0"/>
            </a:endParaRPr>
          </a:p>
        </p:txBody>
      </p:sp>
      <p:sp>
        <p:nvSpPr>
          <p:cNvPr id="10" name="TextBox 2nd Floor">
            <a:extLst>
              <a:ext uri="{FF2B5EF4-FFF2-40B4-BE49-F238E27FC236}">
                <a16:creationId xmlns:a16="http://schemas.microsoft.com/office/drawing/2014/main" id="{42DBAED1-6F6C-4AA8-9F54-D7B1B067C598}"/>
              </a:ext>
              <a:ext uri="{C183D7F6-B498-43B3-948B-1728B52AA6E4}">
                <adec:decorative xmlns:adec="http://schemas.microsoft.com/office/drawing/2017/decorative" val="1"/>
              </a:ext>
            </a:extLst>
          </p:cNvPr>
          <p:cNvSpPr txBox="1"/>
          <p:nvPr/>
        </p:nvSpPr>
        <p:spPr>
          <a:xfrm>
            <a:off x="13737385" y="1828800"/>
            <a:ext cx="997389" cy="369332"/>
          </a:xfrm>
          <a:prstGeom prst="rect">
            <a:avLst/>
          </a:prstGeom>
          <a:noFill/>
        </p:spPr>
        <p:txBody>
          <a:bodyPr wrap="none" rtlCol="0">
            <a:sp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a:extLst>
                  <a:ext uri="{FF2B5EF4-FFF2-40B4-BE49-F238E27FC236}">
                    <a16:creationId xmlns:a16="http://schemas.microsoft.com/office/drawing/2014/main" id="{278C6FF2-B4EA-43D3-ADED-32B5C3D26CE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39938324"/>
                  </p:ext>
                </p:extLst>
              </p:nvPr>
            </p:nvGraphicFramePr>
            <p:xfrm>
              <a:off x="12739315" y="2294964"/>
              <a:ext cx="2988999" cy="4303016"/>
            </p:xfrm>
            <a:graphic>
              <a:graphicData uri="http://schemas.microsoft.com/office/drawing/2017/model3d">
                <am3d:model3d r:embed="rId7">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8"/>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a:extLst>
                  <a:ext uri="{FF2B5EF4-FFF2-40B4-BE49-F238E27FC236}">
                    <a16:creationId xmlns:a16="http://schemas.microsoft.com/office/drawing/2014/main" id="{278C6FF2-B4EA-43D3-ADED-32B5C3D26C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8"/>
              <a:stretch>
                <a:fillRect/>
              </a:stretch>
            </p:blipFill>
            <p:spPr>
              <a:xfrm>
                <a:off x="12739315" y="2294964"/>
                <a:ext cx="2988999" cy="4303016"/>
              </a:xfrm>
              <a:prstGeom prst="rect">
                <a:avLst/>
              </a:prstGeom>
            </p:spPr>
          </p:pic>
        </mc:Fallback>
      </mc:AlternateContent>
      <p:sp>
        <p:nvSpPr>
          <p:cNvPr id="11" name="TextBox 1st Floor">
            <a:extLst>
              <a:ext uri="{FF2B5EF4-FFF2-40B4-BE49-F238E27FC236}">
                <a16:creationId xmlns:a16="http://schemas.microsoft.com/office/drawing/2014/main" id="{3EE64FD5-1C6D-49DE-A4AE-F611D209F3B6}"/>
              </a:ext>
              <a:ext uri="{C183D7F6-B498-43B3-948B-1728B52AA6E4}">
                <adec:decorative xmlns:adec="http://schemas.microsoft.com/office/drawing/2017/decorative" val="1"/>
              </a:ext>
            </a:extLst>
          </p:cNvPr>
          <p:cNvSpPr txBox="1"/>
          <p:nvPr/>
        </p:nvSpPr>
        <p:spPr>
          <a:xfrm>
            <a:off x="1786686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557832FF-5D64-47EF-84FD-06ACBD8A766C}"/>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972778870"/>
                  </p:ext>
                </p:extLst>
              </p:nvPr>
            </p:nvGraphicFramePr>
            <p:xfrm>
              <a:off x="16726778" y="2294964"/>
              <a:ext cx="3003700" cy="4309365"/>
            </p:xfrm>
            <a:graphic>
              <a:graphicData uri="http://schemas.microsoft.com/office/drawing/2017/model3d">
                <am3d:model3d r:embed="rId9">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10"/>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557832FF-5D64-47EF-84FD-06ACBD8A76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0"/>
              <a:stretch>
                <a:fillRect/>
              </a:stretch>
            </p:blipFill>
            <p:spPr>
              <a:xfrm>
                <a:off x="16726778" y="2294964"/>
                <a:ext cx="3003700" cy="4309365"/>
              </a:xfrm>
              <a:prstGeom prst="rect">
                <a:avLst/>
              </a:prstGeom>
            </p:spPr>
          </p:pic>
        </mc:Fallback>
      </mc:AlternateContent>
      <p:sp>
        <p:nvSpPr>
          <p:cNvPr id="9" name="TextBox Roof">
            <a:extLst>
              <a:ext uri="{FF2B5EF4-FFF2-40B4-BE49-F238E27FC236}">
                <a16:creationId xmlns:a16="http://schemas.microsoft.com/office/drawing/2014/main" id="{578ABBD5-23EA-44F3-95D4-DF1817F1A49F}"/>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2B15E4EF-AC7B-4177-9066-CB6319BB834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47728441"/>
                  </p:ext>
                </p:extLst>
              </p:nvPr>
            </p:nvGraphicFramePr>
            <p:xfrm>
              <a:off x="783824" y="-1449970"/>
              <a:ext cx="4073917" cy="1233208"/>
            </p:xfrm>
            <a:graphic>
              <a:graphicData uri="http://schemas.microsoft.com/office/drawing/2017/model3d">
                <am3d:model3d r:embed="rId11">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2"/>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2B15E4EF-AC7B-4177-9066-CB6319BB83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2"/>
              <a:stretch>
                <a:fillRect/>
              </a:stretch>
            </p:blipFill>
            <p:spPr>
              <a:xfrm>
                <a:off x="783824" y="-1449970"/>
                <a:ext cx="4073917" cy="1233208"/>
              </a:xfrm>
              <a:prstGeom prst="rect">
                <a:avLst/>
              </a:prstGeom>
            </p:spPr>
          </p:pic>
        </mc:Fallback>
      </mc:AlternateContent>
      <p:pic>
        <p:nvPicPr>
          <p:cNvPr id="12" name="Audio 11">
            <a:hlinkClick r:id="" action="ppaction://media"/>
            <a:extLst>
              <a:ext uri="{FF2B5EF4-FFF2-40B4-BE49-F238E27FC236}">
                <a16:creationId xmlns:a16="http://schemas.microsoft.com/office/drawing/2014/main" id="{F63631C8-4A5A-095F-EA72-21560801E5C8}"/>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58760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5373">
        <p159:morph option="byObject"/>
      </p:transition>
    </mc:Choice>
    <mc:Fallback>
      <p:transition spd="slow" advTm="353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76F3-19AB-43FA-9C5E-2FFA61E38A0C}"/>
              </a:ext>
            </a:extLst>
          </p:cNvPr>
          <p:cNvSpPr>
            <a:spLocks noGrp="1"/>
          </p:cNvSpPr>
          <p:nvPr>
            <p:ph type="title"/>
          </p:nvPr>
        </p:nvSpPr>
        <p:spPr>
          <a:xfrm>
            <a:off x="304431" y="1289980"/>
            <a:ext cx="11637271" cy="399332"/>
          </a:xfrm>
        </p:spPr>
        <p:txBody>
          <a:bodyPr>
            <a:normAutofit fontScale="90000"/>
          </a:bodyPr>
          <a:lstStyle/>
          <a:p>
            <a:r>
              <a:rPr lang="en-US" b="1" dirty="0"/>
              <a:t>Thank You</a:t>
            </a:r>
          </a:p>
        </p:txBody>
      </p:sp>
      <p:sp>
        <p:nvSpPr>
          <p:cNvPr id="4" name="TextBox Roof3">
            <a:extLst>
              <a:ext uri="{FF2B5EF4-FFF2-40B4-BE49-F238E27FC236}">
                <a16:creationId xmlns:a16="http://schemas.microsoft.com/office/drawing/2014/main" id="{F5CA6269-3796-4072-B961-59C50315F2FE}"/>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3" name="3D Roof Model">
                <a:extLst>
                  <a:ext uri="{FF2B5EF4-FFF2-40B4-BE49-F238E27FC236}">
                    <a16:creationId xmlns:a16="http://schemas.microsoft.com/office/drawing/2014/main" id="{515272FB-810A-4689-BB71-AF0F895B8F84}"/>
                  </a:ext>
                  <a:ext uri="{C183D7F6-B498-43B3-948B-1728B52AA6E4}">
                    <adec:decorative xmlns:adec="http://schemas.microsoft.com/office/drawing/2017/decorative" val="1"/>
                  </a:ext>
                </a:extLst>
              </p:cNvPr>
              <p:cNvGraphicFramePr>
                <a:graphicFrameLocks noChangeAspect="1"/>
              </p:cNvGraphicFramePr>
              <p:nvPr/>
            </p:nvGraphicFramePr>
            <p:xfrm>
              <a:off x="783824" y="-1449970"/>
              <a:ext cx="4073917" cy="1233208"/>
            </p:xfrm>
            <a:graphic>
              <a:graphicData uri="http://schemas.microsoft.com/office/drawing/2017/model3d">
                <am3d:model3d r:embed="rId4">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5"/>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Roof Model">
                <a:extLst>
                  <a:ext uri="{FF2B5EF4-FFF2-40B4-BE49-F238E27FC236}">
                    <a16:creationId xmlns:a16="http://schemas.microsoft.com/office/drawing/2014/main" id="{515272FB-810A-4689-BB71-AF0F895B8F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783824" y="-1449970"/>
                <a:ext cx="4073917" cy="1233208"/>
              </a:xfrm>
              <a:prstGeom prst="rect">
                <a:avLst/>
              </a:prstGeom>
            </p:spPr>
          </p:pic>
        </mc:Fallback>
      </mc:AlternateContent>
      <p:sp>
        <p:nvSpPr>
          <p:cNvPr id="17" name="TextBox 2rd Floor" descr="2nd Floor">
            <a:extLst>
              <a:ext uri="{FF2B5EF4-FFF2-40B4-BE49-F238E27FC236}">
                <a16:creationId xmlns:a16="http://schemas.microsoft.com/office/drawing/2014/main" id="{AF0801D9-A090-792A-AFB5-F1ABFECFDC17}"/>
              </a:ext>
            </a:extLst>
          </p:cNvPr>
          <p:cNvSpPr txBox="1"/>
          <p:nvPr/>
        </p:nvSpPr>
        <p:spPr>
          <a:xfrm>
            <a:off x="1403399" y="2855556"/>
            <a:ext cx="10788601" cy="1631216"/>
          </a:xfrm>
          <a:prstGeom prst="rect">
            <a:avLst/>
          </a:prstGeom>
          <a:noFill/>
        </p:spPr>
        <p:txBody>
          <a:bodyPr wrap="square" rtlCol="0">
            <a:spAutoFit/>
          </a:bodyPr>
          <a:lstStyle/>
          <a:p>
            <a:r>
              <a:rPr lang="en-US" sz="2000" dirty="0">
                <a:solidFill>
                  <a:schemeClr val="bg1"/>
                </a:solidFill>
                <a:latin typeface="Century Gothic" panose="020B0502020202020204" pitchFamily="34" charset="0"/>
                <a:hlinkClick r:id="rId6"/>
              </a:rPr>
              <a:t>annieliu1989@yahoo.com</a:t>
            </a:r>
            <a:endParaRPr lang="en-US" sz="2000" dirty="0">
              <a:solidFill>
                <a:schemeClr val="bg1"/>
              </a:solidFill>
              <a:latin typeface="Century Gothic" panose="020B0502020202020204" pitchFamily="34" charset="0"/>
            </a:endParaRPr>
          </a:p>
          <a:p>
            <a:endParaRPr lang="en-US" sz="2000" dirty="0">
              <a:solidFill>
                <a:schemeClr val="bg1"/>
              </a:solidFill>
              <a:latin typeface="Century Gothic" panose="020B0502020202020204" pitchFamily="34" charset="0"/>
            </a:endParaRPr>
          </a:p>
          <a:p>
            <a:r>
              <a:rPr lang="en-US" sz="2000" dirty="0">
                <a:solidFill>
                  <a:schemeClr val="bg1"/>
                </a:solidFill>
                <a:latin typeface="Century Gothic" panose="020B0502020202020204" pitchFamily="34" charset="0"/>
                <a:hlinkClick r:id="rId7"/>
              </a:rPr>
              <a:t>https://github.com/annieliug/King-County-House-Sales.git</a:t>
            </a:r>
            <a:endParaRPr lang="en-US" sz="2000" dirty="0">
              <a:solidFill>
                <a:schemeClr val="bg1"/>
              </a:solidFill>
              <a:latin typeface="Century Gothic" panose="020B0502020202020204" pitchFamily="34" charset="0"/>
            </a:endParaRPr>
          </a:p>
          <a:p>
            <a:endParaRPr lang="en-US" sz="2000" dirty="0">
              <a:solidFill>
                <a:schemeClr val="bg1"/>
              </a:solidFill>
              <a:latin typeface="Century Gothic" panose="020B0502020202020204" pitchFamily="34" charset="0"/>
            </a:endParaRPr>
          </a:p>
          <a:p>
            <a:endParaRPr lang="en-US" sz="2000" dirty="0">
              <a:solidFill>
                <a:schemeClr val="bg1"/>
              </a:solidFill>
              <a:latin typeface="Century Gothic" panose="020B0502020202020204" pitchFamily="34" charset="0"/>
            </a:endParaRPr>
          </a:p>
        </p:txBody>
      </p:sp>
      <p:pic>
        <p:nvPicPr>
          <p:cNvPr id="14" name="Audio 13">
            <a:hlinkClick r:id="" action="ppaction://media"/>
            <a:extLst>
              <a:ext uri="{FF2B5EF4-FFF2-40B4-BE49-F238E27FC236}">
                <a16:creationId xmlns:a16="http://schemas.microsoft.com/office/drawing/2014/main" id="{DD581AAD-F4B0-00CA-CE38-6509AE58FE6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39204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519">
        <p159:morph option="byObject"/>
      </p:transition>
    </mc:Choice>
    <mc:Fallback>
      <p:transition spd="slow" advTm="15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anim calcmode="lin" valueType="num">
                                      <p:cBhvr>
                                        <p:cTn id="11" dur="1000" fill="hold"/>
                                        <p:tgtEl>
                                          <p:spTgt spid="17"/>
                                        </p:tgtEl>
                                        <p:attrNameLst>
                                          <p:attrName>ppt_x</p:attrName>
                                        </p:attrNameLst>
                                      </p:cBhvr>
                                      <p:tavLst>
                                        <p:tav tm="0">
                                          <p:val>
                                            <p:strVal val="#ppt_x"/>
                                          </p:val>
                                        </p:tav>
                                        <p:tav tm="100000">
                                          <p:val>
                                            <p:strVal val="#ppt_x"/>
                                          </p:val>
                                        </p:tav>
                                      </p:tavLst>
                                    </p:anim>
                                    <p:anim calcmode="lin" valueType="num">
                                      <p:cBhvr>
                                        <p:cTn id="1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4"/>
                </p:tgtEl>
              </p:cMediaNode>
            </p:audio>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F3F9-29F3-4C46-9AAD-D38CC902BF2D}"/>
              </a:ext>
            </a:extLst>
          </p:cNvPr>
          <p:cNvSpPr>
            <a:spLocks noGrp="1"/>
          </p:cNvSpPr>
          <p:nvPr>
            <p:ph type="title"/>
          </p:nvPr>
        </p:nvSpPr>
        <p:spPr>
          <a:xfrm>
            <a:off x="85319" y="2884205"/>
            <a:ext cx="2126067" cy="678735"/>
          </a:xfrm>
        </p:spPr>
        <p:txBody>
          <a:bodyPr>
            <a:normAutofit/>
          </a:bodyPr>
          <a:lstStyle/>
          <a:p>
            <a:r>
              <a:rPr lang="en-US" dirty="0"/>
              <a:t>Summary</a:t>
            </a:r>
          </a:p>
        </p:txBody>
      </p:sp>
      <mc:AlternateContent xmlns:mc="http://schemas.openxmlformats.org/markup-compatibility/2006">
        <mc:Choice xmlns:am3d="http://schemas.microsoft.com/office/drawing/2017/model3d" Requires="am3d">
          <p:graphicFrame>
            <p:nvGraphicFramePr>
              <p:cNvPr id="6" name="3D House Level 1" descr="3D House Level 1, front view, separated from the rest of the house diagram">
                <a:extLst>
                  <a:ext uri="{FF2B5EF4-FFF2-40B4-BE49-F238E27FC236}">
                    <a16:creationId xmlns:a16="http://schemas.microsoft.com/office/drawing/2014/main" id="{52404CC0-29D2-4EB9-8EFB-555651B3C1C2}"/>
                  </a:ext>
                </a:extLst>
              </p:cNvPr>
              <p:cNvGraphicFramePr>
                <a:graphicFrameLocks noChangeAspect="1"/>
              </p:cNvGraphicFramePr>
              <p:nvPr>
                <p:extLst>
                  <p:ext uri="{D42A27DB-BD31-4B8C-83A1-F6EECF244321}">
                    <p14:modId xmlns:p14="http://schemas.microsoft.com/office/powerpoint/2010/main" val="1215994994"/>
                  </p:ext>
                </p:extLst>
              </p:nvPr>
            </p:nvGraphicFramePr>
            <p:xfrm>
              <a:off x="2464462" y="5408322"/>
              <a:ext cx="5214502" cy="886895"/>
            </p:xfrm>
            <a:graphic>
              <a:graphicData uri="http://schemas.microsoft.com/office/drawing/2017/model3d">
                <am3d:model3d r:embed="rId5">
                  <am3d:spPr>
                    <a:xfrm>
                      <a:off x="0" y="0"/>
                      <a:ext cx="5214502" cy="88689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y="5400000"/>
                    <am3d:postTrans dx="0" dy="0" dz="0"/>
                  </am3d:trans>
                  <am3d:raster rName="Office3DRenderer" rVer="16.0.8326">
                    <am3d:blip r:embed="rId6"/>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House Level 1" descr="3D House Level 1, front view, separated from the rest of the house diagram">
                <a:extLst>
                  <a:ext uri="{FF2B5EF4-FFF2-40B4-BE49-F238E27FC236}">
                    <a16:creationId xmlns:a16="http://schemas.microsoft.com/office/drawing/2014/main" id="{52404CC0-29D2-4EB9-8EFB-555651B3C1C2}"/>
                  </a:ext>
                </a:extLst>
              </p:cNvPr>
              <p:cNvPicPr>
                <a:picLocks noGrp="1" noRot="1" noChangeAspect="1" noMove="1" noResize="1" noEditPoints="1" noAdjustHandles="1" noChangeArrowheads="1" noChangeShapeType="1" noCrop="1"/>
              </p:cNvPicPr>
              <p:nvPr/>
            </p:nvPicPr>
            <p:blipFill>
              <a:blip r:embed="rId6"/>
              <a:stretch>
                <a:fillRect/>
              </a:stretch>
            </p:blipFill>
            <p:spPr>
              <a:xfrm>
                <a:off x="2464462" y="5408322"/>
                <a:ext cx="5214502" cy="8868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House Level 2" descr="3D House Level 2, front view, separated from the rest of the house diagram">
                <a:extLst>
                  <a:ext uri="{FF2B5EF4-FFF2-40B4-BE49-F238E27FC236}">
                    <a16:creationId xmlns:a16="http://schemas.microsoft.com/office/drawing/2014/main" id="{747CDB80-B51B-4B23-A0F1-C817CABB9CF7}"/>
                  </a:ext>
                </a:extLst>
              </p:cNvPr>
              <p:cNvGraphicFramePr>
                <a:graphicFrameLocks noChangeAspect="1"/>
              </p:cNvGraphicFramePr>
              <p:nvPr>
                <p:extLst>
                  <p:ext uri="{D42A27DB-BD31-4B8C-83A1-F6EECF244321}">
                    <p14:modId xmlns:p14="http://schemas.microsoft.com/office/powerpoint/2010/main" val="1925630234"/>
                  </p:ext>
                </p:extLst>
              </p:nvPr>
            </p:nvGraphicFramePr>
            <p:xfrm>
              <a:off x="2495874" y="3795198"/>
              <a:ext cx="5198763" cy="888022"/>
            </p:xfrm>
            <a:graphic>
              <a:graphicData uri="http://schemas.microsoft.com/office/drawing/2017/model3d">
                <am3d:model3d r:embed="rId7">
                  <am3d:spPr>
                    <a:xfrm>
                      <a:off x="0" y="0"/>
                      <a:ext cx="5198763" cy="888022"/>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y="5400000"/>
                    <am3d:postTrans dx="0" dy="0" dz="0"/>
                  </am3d:trans>
                  <am3d:raster rName="Office3DRenderer" rVer="16.0.8326">
                    <am3d:blip r:embed="rId8"/>
                  </am3d:raster>
                  <am3d:objViewport viewportSz="5418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House Level 2" descr="3D House Level 2, front view, separated from the rest of the house diagram">
                <a:extLst>
                  <a:ext uri="{FF2B5EF4-FFF2-40B4-BE49-F238E27FC236}">
                    <a16:creationId xmlns:a16="http://schemas.microsoft.com/office/drawing/2014/main" id="{747CDB80-B51B-4B23-A0F1-C817CABB9CF7}"/>
                  </a:ext>
                </a:extLst>
              </p:cNvPr>
              <p:cNvPicPr>
                <a:picLocks noGrp="1" noRot="1" noChangeAspect="1" noMove="1" noResize="1" noEditPoints="1" noAdjustHandles="1" noChangeArrowheads="1" noChangeShapeType="1" noCrop="1"/>
              </p:cNvPicPr>
              <p:nvPr/>
            </p:nvPicPr>
            <p:blipFill>
              <a:blip r:embed="rId8"/>
              <a:stretch>
                <a:fillRect/>
              </a:stretch>
            </p:blipFill>
            <p:spPr>
              <a:xfrm>
                <a:off x="2495874" y="3795198"/>
                <a:ext cx="5198763" cy="8880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House Level 3" descr="3D House Level 3, front view, separated from the rest of the house diagram. With the roof off the details of the vaulted ceiling are visible.">
                <a:extLst>
                  <a:ext uri="{FF2B5EF4-FFF2-40B4-BE49-F238E27FC236}">
                    <a16:creationId xmlns:a16="http://schemas.microsoft.com/office/drawing/2014/main" id="{312F70FA-9A3B-4E79-B3B7-756303FB0FDD}"/>
                  </a:ext>
                </a:extLst>
              </p:cNvPr>
              <p:cNvGraphicFramePr>
                <a:graphicFrameLocks noChangeAspect="1"/>
              </p:cNvGraphicFramePr>
              <p:nvPr>
                <p:extLst>
                  <p:ext uri="{D42A27DB-BD31-4B8C-83A1-F6EECF244321}">
                    <p14:modId xmlns:p14="http://schemas.microsoft.com/office/powerpoint/2010/main" val="1017302113"/>
                  </p:ext>
                </p:extLst>
              </p:nvPr>
            </p:nvGraphicFramePr>
            <p:xfrm>
              <a:off x="2559589" y="1611190"/>
              <a:ext cx="5064584" cy="1361809"/>
            </p:xfrm>
            <a:graphic>
              <a:graphicData uri="http://schemas.microsoft.com/office/drawing/2017/model3d">
                <am3d:model3d r:embed="rId9">
                  <am3d:spPr>
                    <a:xfrm>
                      <a:off x="0" y="0"/>
                      <a:ext cx="5064584" cy="1361809"/>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y="5400000"/>
                    <am3d:postTrans dx="0" dy="0" dz="0"/>
                  </am3d:trans>
                  <am3d:raster rName="Office3DRenderer" rVer="16.0.8326">
                    <am3d:blip r:embed="rId10"/>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House Level 3" descr="3D House Level 3, front view, separated from the rest of the house diagram. With the roof off the details of the vaulted ceiling are visible.">
                <a:extLst>
                  <a:ext uri="{FF2B5EF4-FFF2-40B4-BE49-F238E27FC236}">
                    <a16:creationId xmlns:a16="http://schemas.microsoft.com/office/drawing/2014/main" id="{312F70FA-9A3B-4E79-B3B7-756303FB0FDD}"/>
                  </a:ext>
                </a:extLst>
              </p:cNvPr>
              <p:cNvPicPr>
                <a:picLocks noGrp="1" noRot="1" noChangeAspect="1" noMove="1" noResize="1" noEditPoints="1" noAdjustHandles="1" noChangeArrowheads="1" noChangeShapeType="1" noCrop="1"/>
              </p:cNvPicPr>
              <p:nvPr/>
            </p:nvPicPr>
            <p:blipFill>
              <a:blip r:embed="rId10"/>
              <a:stretch>
                <a:fillRect/>
              </a:stretch>
            </p:blipFill>
            <p:spPr>
              <a:xfrm>
                <a:off x="2559589" y="1611190"/>
                <a:ext cx="5064584" cy="136180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Roof" descr="3D House Roof, front view, separated from the rest of the house diagram">
                <a:extLst>
                  <a:ext uri="{FF2B5EF4-FFF2-40B4-BE49-F238E27FC236}">
                    <a16:creationId xmlns:a16="http://schemas.microsoft.com/office/drawing/2014/main" id="{68C46967-3FB5-406C-84BE-5D0C669B164C}"/>
                  </a:ext>
                </a:extLst>
              </p:cNvPr>
              <p:cNvGraphicFramePr>
                <a:graphicFrameLocks noChangeAspect="1"/>
              </p:cNvGraphicFramePr>
              <p:nvPr>
                <p:extLst>
                  <p:ext uri="{D42A27DB-BD31-4B8C-83A1-F6EECF244321}">
                    <p14:modId xmlns:p14="http://schemas.microsoft.com/office/powerpoint/2010/main" val="4048625007"/>
                  </p:ext>
                </p:extLst>
              </p:nvPr>
            </p:nvGraphicFramePr>
            <p:xfrm>
              <a:off x="2528973" y="474050"/>
              <a:ext cx="5175492" cy="1021609"/>
            </p:xfrm>
            <a:graphic>
              <a:graphicData uri="http://schemas.microsoft.com/office/drawing/2017/model3d">
                <am3d:model3d r:embed="rId11">
                  <am3d:spPr>
                    <a:xfrm>
                      <a:off x="0" y="0"/>
                      <a:ext cx="5175492" cy="1021609"/>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y="5400000"/>
                    <am3d:postTrans dx="0" dy="0" dz="0"/>
                  </am3d:trans>
                  <am3d:raster rName="Office3DRenderer" rVer="16.0.8326">
                    <am3d:blip r:embed="rId12"/>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Roof" descr="3D House Roof, front view, separated from the rest of the house diagram">
                <a:extLst>
                  <a:ext uri="{FF2B5EF4-FFF2-40B4-BE49-F238E27FC236}">
                    <a16:creationId xmlns:a16="http://schemas.microsoft.com/office/drawing/2014/main" id="{68C46967-3FB5-406C-84BE-5D0C669B164C}"/>
                  </a:ext>
                </a:extLst>
              </p:cNvPr>
              <p:cNvPicPr>
                <a:picLocks noGrp="1" noRot="1" noChangeAspect="1" noMove="1" noResize="1" noEditPoints="1" noAdjustHandles="1" noChangeArrowheads="1" noChangeShapeType="1" noCrop="1"/>
              </p:cNvPicPr>
              <p:nvPr/>
            </p:nvPicPr>
            <p:blipFill>
              <a:blip r:embed="rId12"/>
              <a:stretch>
                <a:fillRect/>
              </a:stretch>
            </p:blipFill>
            <p:spPr>
              <a:xfrm>
                <a:off x="2528973" y="474050"/>
                <a:ext cx="5175492" cy="1021609"/>
              </a:xfrm>
              <a:prstGeom prst="rect">
                <a:avLst/>
              </a:prstGeom>
            </p:spPr>
          </p:pic>
        </mc:Fallback>
      </mc:AlternateContent>
      <p:sp>
        <p:nvSpPr>
          <p:cNvPr id="10" name="TextBox Roof" descr="ROOF: &#10;Dazzling Mediterranean Roman style roof tiles">
            <a:extLst>
              <a:ext uri="{FF2B5EF4-FFF2-40B4-BE49-F238E27FC236}">
                <a16:creationId xmlns:a16="http://schemas.microsoft.com/office/drawing/2014/main" id="{AC5C0364-541E-443A-9C81-6435F16B3C4F}"/>
              </a:ext>
            </a:extLst>
          </p:cNvPr>
          <p:cNvSpPr txBox="1"/>
          <p:nvPr/>
        </p:nvSpPr>
        <p:spPr>
          <a:xfrm>
            <a:off x="8320579" y="1213008"/>
            <a:ext cx="3583303" cy="4431983"/>
          </a:xfrm>
          <a:prstGeom prst="rect">
            <a:avLst/>
          </a:prstGeom>
          <a:noFill/>
        </p:spPr>
        <p:txBody>
          <a:bodyPr wrap="square" rtlCol="0">
            <a:spAutoFit/>
          </a:bodyPr>
          <a:lstStyle/>
          <a:p>
            <a:pPr>
              <a:spcAft>
                <a:spcPts val="600"/>
              </a:spcAft>
            </a:pPr>
            <a:r>
              <a:rPr lang="en-US" sz="1600" b="1" dirty="0">
                <a:solidFill>
                  <a:schemeClr val="bg1"/>
                </a:solidFill>
                <a:latin typeface="Century Gothic" panose="020B0502020202020204" pitchFamily="34" charset="0"/>
              </a:rPr>
              <a:t>King County Real Estate agency </a:t>
            </a:r>
            <a:r>
              <a:rPr lang="en-US" sz="1600" dirty="0">
                <a:solidFill>
                  <a:schemeClr val="bg1"/>
                </a:solidFill>
                <a:latin typeface="Century Gothic" panose="020B0502020202020204" pitchFamily="34" charset="0"/>
              </a:rPr>
              <a:t>want to provide valuable advice to their clients. We analyzed various property features to determine </a:t>
            </a:r>
            <a:r>
              <a:rPr lang="en-US" sz="1600" b="1" dirty="0">
                <a:solidFill>
                  <a:schemeClr val="bg1"/>
                </a:solidFill>
                <a:latin typeface="Century Gothic" panose="020B0502020202020204" pitchFamily="34" charset="0"/>
              </a:rPr>
              <a:t>which could offer homeowners or potential buyers/investors greater return or value</a:t>
            </a:r>
            <a:r>
              <a:rPr lang="en-US" sz="1600" dirty="0">
                <a:solidFill>
                  <a:schemeClr val="bg1"/>
                </a:solidFill>
                <a:latin typeface="Century Gothic" panose="020B0502020202020204" pitchFamily="34" charset="0"/>
              </a:rPr>
              <a:t>. </a:t>
            </a:r>
          </a:p>
          <a:p>
            <a:pPr>
              <a:spcAft>
                <a:spcPts val="600"/>
              </a:spcAft>
            </a:pPr>
            <a:endParaRPr lang="en-US" sz="1600" dirty="0">
              <a:solidFill>
                <a:schemeClr val="bg1"/>
              </a:solidFill>
              <a:latin typeface="Century Gothic" panose="020B0502020202020204" pitchFamily="34" charset="0"/>
            </a:endParaRPr>
          </a:p>
          <a:p>
            <a:pPr>
              <a:spcAft>
                <a:spcPts val="600"/>
              </a:spcAft>
            </a:pPr>
            <a:r>
              <a:rPr lang="en-US" sz="1600" dirty="0">
                <a:solidFill>
                  <a:schemeClr val="bg1"/>
                </a:solidFill>
                <a:latin typeface="Century Gothic" panose="020B0502020202020204" pitchFamily="34" charset="0"/>
              </a:rPr>
              <a:t>We found that larger living space, higher grade and waterfront homes increase the value of properties. We also found that selling between April and June result in higher prices, whilst February was the lowest and therefore a better time to buy.</a:t>
            </a:r>
          </a:p>
        </p:txBody>
      </p:sp>
      <p:pic>
        <p:nvPicPr>
          <p:cNvPr id="4" name="Audio 3">
            <a:hlinkClick r:id="" action="ppaction://media"/>
            <a:extLst>
              <a:ext uri="{FF2B5EF4-FFF2-40B4-BE49-F238E27FC236}">
                <a16:creationId xmlns:a16="http://schemas.microsoft.com/office/drawing/2014/main" id="{B2C197E2-CAB8-D340-1C03-3AEF32A922E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999381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6202">
        <p159:morph option="byObject"/>
      </p:transition>
    </mc:Choice>
    <mc:Fallback>
      <p:transition spd="slow" advTm="562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wipe(left)">
                                      <p:cBhvr>
                                        <p:cTn id="10" dur="1000"/>
                                        <p:tgtEl>
                                          <p:spTgt spid="10">
                                            <p:txEl>
                                              <p:pRg st="0" end="0"/>
                                            </p:txEl>
                                          </p:spTgt>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wipe(left)">
                                      <p:cBhvr>
                                        <p:cTn id="14" dur="10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5A6E-DDF8-4F51-8E40-DEA04BF6EC95}"/>
              </a:ext>
            </a:extLst>
          </p:cNvPr>
          <p:cNvSpPr>
            <a:spLocks noGrp="1"/>
          </p:cNvSpPr>
          <p:nvPr>
            <p:ph type="title"/>
          </p:nvPr>
        </p:nvSpPr>
        <p:spPr>
          <a:xfrm>
            <a:off x="246241" y="2776259"/>
            <a:ext cx="1782095" cy="678735"/>
          </a:xfrm>
        </p:spPr>
        <p:txBody>
          <a:bodyPr/>
          <a:lstStyle/>
          <a:p>
            <a:r>
              <a:rPr lang="en-US" dirty="0"/>
              <a:t>OUTLINE</a:t>
            </a:r>
          </a:p>
        </p:txBody>
      </p:sp>
      <mc:AlternateContent xmlns:mc="http://schemas.openxmlformats.org/markup-compatibility/2006">
        <mc:Choice xmlns:am3d="http://schemas.microsoft.com/office/drawing/2017/model3d" Requires="am3d">
          <p:graphicFrame>
            <p:nvGraphicFrame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GraphicFramePr>
                <a:graphicFrameLocks noChangeAspect="1"/>
              </p:cNvGraphicFramePr>
              <p:nvPr>
                <p:extLst>
                  <p:ext uri="{D42A27DB-BD31-4B8C-83A1-F6EECF244321}">
                    <p14:modId xmlns:p14="http://schemas.microsoft.com/office/powerpoint/2010/main" val="2942159700"/>
                  </p:ext>
                </p:extLst>
              </p:nvPr>
            </p:nvGraphicFramePr>
            <p:xfrm>
              <a:off x="3019578" y="5348072"/>
              <a:ext cx="4024751" cy="1007394"/>
            </p:xfrm>
            <a:graphic>
              <a:graphicData uri="http://schemas.microsoft.com/office/drawing/2017/model3d">
                <am3d:model3d r:embed="rId5">
                  <am3d:spPr>
                    <a:xfrm>
                      <a:off x="0" y="0"/>
                      <a:ext cx="4024751" cy="1007394"/>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m3d:postTrans dx="0" dy="0" dz="0"/>
                  </am3d:trans>
                  <am3d:raster rName="Office3DRenderer" rVer="16.0.8326">
                    <am3d:blip r:embed="rId6"/>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1st floor Side" descr="3D House Level 1, side view, separated from the rest of the house diagram">
                <a:extLst>
                  <a:ext uri="{FF2B5EF4-FFF2-40B4-BE49-F238E27FC236}">
                    <a16:creationId xmlns:a16="http://schemas.microsoft.com/office/drawing/2014/main" id="{2BF6FF98-B0D1-4AAE-8D57-B8CA0CFF691A}"/>
                  </a:ext>
                </a:extLst>
              </p:cNvPr>
              <p:cNvPicPr>
                <a:picLocks noGrp="1" noRot="1" noChangeAspect="1" noMove="1" noResize="1" noEditPoints="1" noAdjustHandles="1" noChangeArrowheads="1" noChangeShapeType="1" noCrop="1"/>
              </p:cNvPicPr>
              <p:nvPr/>
            </p:nvPicPr>
            <p:blipFill>
              <a:blip r:embed="rId6"/>
              <a:stretch>
                <a:fillRect/>
              </a:stretch>
            </p:blipFill>
            <p:spPr>
              <a:xfrm>
                <a:off x="3019578" y="5348072"/>
                <a:ext cx="4024751" cy="10073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GraphicFramePr>
                <a:graphicFrameLocks noChangeAspect="1"/>
              </p:cNvGraphicFramePr>
              <p:nvPr>
                <p:extLst>
                  <p:ext uri="{D42A27DB-BD31-4B8C-83A1-F6EECF244321}">
                    <p14:modId xmlns:p14="http://schemas.microsoft.com/office/powerpoint/2010/main" val="4175454222"/>
                  </p:ext>
                </p:extLst>
              </p:nvPr>
            </p:nvGraphicFramePr>
            <p:xfrm>
              <a:off x="3044272" y="3733030"/>
              <a:ext cx="4022448" cy="1012357"/>
            </p:xfrm>
            <a:graphic>
              <a:graphicData uri="http://schemas.microsoft.com/office/drawing/2017/model3d">
                <am3d:model3d r:embed="rId7">
                  <am3d:spPr>
                    <a:xfrm>
                      <a:off x="0" y="0"/>
                      <a:ext cx="4022448" cy="101235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m3d:postTrans dx="0" dy="0" dz="0"/>
                  </am3d:trans>
                  <am3d:raster rName="Office3DRenderer" rVer="16.0.8326">
                    <am3d:blip r:embed="rId8"/>
                  </am3d:raster>
                  <am3d:objViewport viewportSz="5418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2nd Floor Side" descr="3D House Level 2, side view, separated from the rest of the house diagram">
                <a:extLst>
                  <a:ext uri="{FF2B5EF4-FFF2-40B4-BE49-F238E27FC236}">
                    <a16:creationId xmlns:a16="http://schemas.microsoft.com/office/drawing/2014/main" id="{CFCBB30C-FF62-4DF2-BEBB-4E507874A138}"/>
                  </a:ext>
                </a:extLst>
              </p:cNvPr>
              <p:cNvPicPr>
                <a:picLocks noGrp="1" noRot="1" noChangeAspect="1" noMove="1" noResize="1" noEditPoints="1" noAdjustHandles="1" noChangeArrowheads="1" noChangeShapeType="1" noCrop="1"/>
              </p:cNvPicPr>
              <p:nvPr/>
            </p:nvPicPr>
            <p:blipFill>
              <a:blip r:embed="rId8"/>
              <a:stretch>
                <a:fillRect/>
              </a:stretch>
            </p:blipFill>
            <p:spPr>
              <a:xfrm>
                <a:off x="3044272" y="3733030"/>
                <a:ext cx="4022448" cy="10123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GraphicFramePr>
                <a:graphicFrameLocks noChangeAspect="1"/>
              </p:cNvGraphicFramePr>
              <p:nvPr>
                <p:extLst>
                  <p:ext uri="{D42A27DB-BD31-4B8C-83A1-F6EECF244321}">
                    <p14:modId xmlns:p14="http://schemas.microsoft.com/office/powerpoint/2010/main" val="2664513874"/>
                  </p:ext>
                </p:extLst>
              </p:nvPr>
            </p:nvGraphicFramePr>
            <p:xfrm>
              <a:off x="3091606" y="1468561"/>
              <a:ext cx="3921031" cy="1647066"/>
            </p:xfrm>
            <a:graphic>
              <a:graphicData uri="http://schemas.microsoft.com/office/drawing/2017/model3d">
                <am3d:model3d r:embed="rId9">
                  <am3d:spPr>
                    <a:xfrm>
                      <a:off x="0" y="0"/>
                      <a:ext cx="3921031" cy="1647066"/>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m3d:postTrans dx="0" dy="0" dz="0"/>
                  </am3d:trans>
                  <am3d:raster rName="Office3DRenderer" rVer="16.0.8326">
                    <am3d:blip r:embed="rId10"/>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3rd Floor Side" descr="3D House Level 3, side view, separated from the rest of the house diagram">
                <a:extLst>
                  <a:ext uri="{FF2B5EF4-FFF2-40B4-BE49-F238E27FC236}">
                    <a16:creationId xmlns:a16="http://schemas.microsoft.com/office/drawing/2014/main" id="{A153D371-BB42-4AE6-9C53-3A7BEB9426B1}"/>
                  </a:ext>
                </a:extLst>
              </p:cNvPr>
              <p:cNvPicPr>
                <a:picLocks noGrp="1" noRot="1" noChangeAspect="1" noMove="1" noResize="1" noEditPoints="1" noAdjustHandles="1" noChangeArrowheads="1" noChangeShapeType="1" noCrop="1"/>
              </p:cNvPicPr>
              <p:nvPr/>
            </p:nvPicPr>
            <p:blipFill>
              <a:blip r:embed="rId10"/>
              <a:stretch>
                <a:fillRect/>
              </a:stretch>
            </p:blipFill>
            <p:spPr>
              <a:xfrm>
                <a:off x="3091606" y="1468561"/>
                <a:ext cx="3921031" cy="16470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Roof Side" descr="3D House Roof, side view, separated from the rest of the house diagram">
                <a:extLst>
                  <a:ext uri="{FF2B5EF4-FFF2-40B4-BE49-F238E27FC236}">
                    <a16:creationId xmlns:a16="http://schemas.microsoft.com/office/drawing/2014/main" id="{A0207BCB-F755-4B3B-BD62-79E220D0A13F}"/>
                  </a:ext>
                </a:extLst>
              </p:cNvPr>
              <p:cNvGraphicFramePr>
                <a:graphicFrameLocks noChangeAspect="1"/>
              </p:cNvGraphicFramePr>
              <p:nvPr>
                <p:extLst>
                  <p:ext uri="{D42A27DB-BD31-4B8C-83A1-F6EECF244321}">
                    <p14:modId xmlns:p14="http://schemas.microsoft.com/office/powerpoint/2010/main" val="1782470762"/>
                  </p:ext>
                </p:extLst>
              </p:nvPr>
            </p:nvGraphicFramePr>
            <p:xfrm>
              <a:off x="3040001" y="406438"/>
              <a:ext cx="4073917" cy="1156832"/>
            </p:xfrm>
            <a:graphic>
              <a:graphicData uri="http://schemas.microsoft.com/office/drawing/2017/model3d">
                <am3d:model3d r:embed="rId11">
                  <am3d:spPr>
                    <a:xfrm>
                      <a:off x="0" y="0"/>
                      <a:ext cx="4073917" cy="1156832"/>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2"/>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Roof Side" descr="3D House Roof, side view, separated from the rest of the house diagram">
                <a:extLst>
                  <a:ext uri="{FF2B5EF4-FFF2-40B4-BE49-F238E27FC236}">
                    <a16:creationId xmlns:a16="http://schemas.microsoft.com/office/drawing/2014/main" id="{A0207BCB-F755-4B3B-BD62-79E220D0A13F}"/>
                  </a:ext>
                </a:extLst>
              </p:cNvPr>
              <p:cNvPicPr>
                <a:picLocks noGrp="1" noRot="1" noChangeAspect="1" noMove="1" noResize="1" noEditPoints="1" noAdjustHandles="1" noChangeArrowheads="1" noChangeShapeType="1" noCrop="1"/>
              </p:cNvPicPr>
              <p:nvPr/>
            </p:nvPicPr>
            <p:blipFill>
              <a:blip r:embed="rId12"/>
              <a:stretch>
                <a:fillRect/>
              </a:stretch>
            </p:blipFill>
            <p:spPr>
              <a:xfrm>
                <a:off x="3040001" y="406438"/>
                <a:ext cx="4073917" cy="1156832"/>
              </a:xfrm>
              <a:prstGeom prst="rect">
                <a:avLst/>
              </a:prstGeom>
            </p:spPr>
          </p:pic>
        </mc:Fallback>
      </mc:AlternateContent>
      <p:grpSp>
        <p:nvGrpSpPr>
          <p:cNvPr id="16" name="Bottom Divider">
            <a:extLst>
              <a:ext uri="{FF2B5EF4-FFF2-40B4-BE49-F238E27FC236}">
                <a16:creationId xmlns:a16="http://schemas.microsoft.com/office/drawing/2014/main" id="{A73BBC22-504F-4077-93B5-C70A35A74F48}"/>
              </a:ext>
              <a:ext uri="{C183D7F6-B498-43B3-948B-1728B52AA6E4}">
                <adec:decorative xmlns:adec="http://schemas.microsoft.com/office/drawing/2017/decorative" val="1"/>
              </a:ext>
            </a:extLst>
          </p:cNvPr>
          <p:cNvGrpSpPr/>
          <p:nvPr/>
        </p:nvGrpSpPr>
        <p:grpSpPr>
          <a:xfrm>
            <a:off x="8194803" y="4959666"/>
            <a:ext cx="3409517" cy="211015"/>
            <a:chOff x="8187070" y="1740886"/>
            <a:chExt cx="3409517" cy="211015"/>
          </a:xfrm>
        </p:grpSpPr>
        <p:cxnSp>
          <p:nvCxnSpPr>
            <p:cNvPr id="17" name="Straight Connector 16">
              <a:extLst>
                <a:ext uri="{FF2B5EF4-FFF2-40B4-BE49-F238E27FC236}">
                  <a16:creationId xmlns:a16="http://schemas.microsoft.com/office/drawing/2014/main" id="{8D146F1D-40B2-44B0-8CC5-A7BAB2AA7ADD}"/>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8" name="line and dot 25">
              <a:extLst>
                <a:ext uri="{FF2B5EF4-FFF2-40B4-BE49-F238E27FC236}">
                  <a16:creationId xmlns:a16="http://schemas.microsoft.com/office/drawing/2014/main" id="{4400F7A5-9056-4FBE-9DD2-6E2A70C84A5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3" name="Middle Divider">
            <a:extLst>
              <a:ext uri="{FF2B5EF4-FFF2-40B4-BE49-F238E27FC236}">
                <a16:creationId xmlns:a16="http://schemas.microsoft.com/office/drawing/2014/main" id="{4485E7BD-48DB-4BA1-A6AB-E3099C911318}"/>
              </a:ext>
              <a:ext uri="{C183D7F6-B498-43B3-948B-1728B52AA6E4}">
                <adec:decorative xmlns:adec="http://schemas.microsoft.com/office/drawing/2017/decorative" val="1"/>
              </a:ext>
            </a:extLst>
          </p:cNvPr>
          <p:cNvGrpSpPr/>
          <p:nvPr/>
        </p:nvGrpSpPr>
        <p:grpSpPr>
          <a:xfrm>
            <a:off x="8194803" y="3330422"/>
            <a:ext cx="3409517" cy="211015"/>
            <a:chOff x="8187070" y="1740886"/>
            <a:chExt cx="3409517" cy="211015"/>
          </a:xfrm>
        </p:grpSpPr>
        <p:cxnSp>
          <p:nvCxnSpPr>
            <p:cNvPr id="14" name="Straight Connector 13">
              <a:extLst>
                <a:ext uri="{FF2B5EF4-FFF2-40B4-BE49-F238E27FC236}">
                  <a16:creationId xmlns:a16="http://schemas.microsoft.com/office/drawing/2014/main" id="{99BCF8A7-AA99-441F-9AD2-8536F7EDA493}"/>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5" name="line and dot 25">
              <a:extLst>
                <a:ext uri="{FF2B5EF4-FFF2-40B4-BE49-F238E27FC236}">
                  <a16:creationId xmlns:a16="http://schemas.microsoft.com/office/drawing/2014/main" id="{3F7F28B0-2D32-47DD-AC0E-95197490767D}"/>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grpSp>
        <p:nvGrpSpPr>
          <p:cNvPr id="10" name="Top Divider">
            <a:extLst>
              <a:ext uri="{FF2B5EF4-FFF2-40B4-BE49-F238E27FC236}">
                <a16:creationId xmlns:a16="http://schemas.microsoft.com/office/drawing/2014/main" id="{6D2D42DE-61EE-4290-9EC3-2D9AB60683FF}"/>
              </a:ext>
              <a:ext uri="{C183D7F6-B498-43B3-948B-1728B52AA6E4}">
                <adec:decorative xmlns:adec="http://schemas.microsoft.com/office/drawing/2017/decorative" val="1"/>
              </a:ext>
            </a:extLst>
          </p:cNvPr>
          <p:cNvGrpSpPr/>
          <p:nvPr/>
        </p:nvGrpSpPr>
        <p:grpSpPr>
          <a:xfrm>
            <a:off x="8187070" y="1740886"/>
            <a:ext cx="3409517" cy="211015"/>
            <a:chOff x="8187070" y="1740886"/>
            <a:chExt cx="3409517" cy="211015"/>
          </a:xfrm>
        </p:grpSpPr>
        <p:cxnSp>
          <p:nvCxnSpPr>
            <p:cNvPr id="11" name="Straight Connector 10">
              <a:extLst>
                <a:ext uri="{FF2B5EF4-FFF2-40B4-BE49-F238E27FC236}">
                  <a16:creationId xmlns:a16="http://schemas.microsoft.com/office/drawing/2014/main" id="{93EAB0EC-C3CB-47E6-9B3B-71B8584055DA}"/>
                </a:ext>
                <a:ext uri="{C183D7F6-B498-43B3-948B-1728B52AA6E4}">
                  <adec:decorative xmlns:adec="http://schemas.microsoft.com/office/drawing/2017/decorative" val="1"/>
                </a:ext>
              </a:extLst>
            </p:cNvPr>
            <p:cNvCxnSpPr>
              <a:cxnSpLocks/>
            </p:cNvCxnSpPr>
            <p:nvPr/>
          </p:nvCxnSpPr>
          <p:spPr>
            <a:xfrm rot="16200000">
              <a:off x="9976587" y="217971"/>
              <a:ext cx="0" cy="324000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2" name="line and dot 25">
              <a:extLst>
                <a:ext uri="{FF2B5EF4-FFF2-40B4-BE49-F238E27FC236}">
                  <a16:creationId xmlns:a16="http://schemas.microsoft.com/office/drawing/2014/main" id="{CC1A943B-5E19-4E85-8B9F-4A27BB30FDA4}"/>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2" name="TextBox 1st Floor" descr="1st FLOOR: &#10;Panoramic window allows natural light to flow into the house">
            <a:extLst>
              <a:ext uri="{FF2B5EF4-FFF2-40B4-BE49-F238E27FC236}">
                <a16:creationId xmlns:a16="http://schemas.microsoft.com/office/drawing/2014/main" id="{229EF21A-3897-4010-889B-0020EDCCD3D5}"/>
              </a:ext>
            </a:extLst>
          </p:cNvPr>
          <p:cNvSpPr txBox="1"/>
          <p:nvPr/>
        </p:nvSpPr>
        <p:spPr>
          <a:xfrm>
            <a:off x="8216267" y="5324035"/>
            <a:ext cx="3528000" cy="938719"/>
          </a:xfrm>
          <a:prstGeom prst="rect">
            <a:avLst/>
          </a:prstGeom>
          <a:noFill/>
        </p:spPr>
        <p:txBody>
          <a:bodyPr wrap="square" rtlCol="0">
            <a:spAutoFit/>
          </a:bodyPr>
          <a:lstStyle/>
          <a:p>
            <a:pPr algn="ctr">
              <a:spcAft>
                <a:spcPts val="600"/>
              </a:spcAft>
            </a:pPr>
            <a:r>
              <a:rPr lang="en-US" b="1" dirty="0">
                <a:solidFill>
                  <a:schemeClr val="bg1"/>
                </a:solidFill>
                <a:latin typeface="Century Gothic" panose="020B0502020202020204" pitchFamily="34" charset="0"/>
              </a:rPr>
              <a:t>Results and Conclusion</a:t>
            </a:r>
          </a:p>
          <a:p>
            <a:pPr algn="ctr"/>
            <a:r>
              <a:rPr lang="en-US" sz="1600" dirty="0">
                <a:solidFill>
                  <a:schemeClr val="bg1"/>
                </a:solidFill>
                <a:latin typeface="Century Gothic" panose="020B0502020202020204" pitchFamily="34" charset="0"/>
              </a:rPr>
              <a:t>Interpretations and recommendations</a:t>
            </a:r>
          </a:p>
        </p:txBody>
      </p:sp>
      <p:sp>
        <p:nvSpPr>
          <p:cNvPr id="21" name="TextBox 2nd Floor" descr="2nd FLOOR:&#10;Stone tiling is delightfully accompanied by soft grey tones">
            <a:extLst>
              <a:ext uri="{FF2B5EF4-FFF2-40B4-BE49-F238E27FC236}">
                <a16:creationId xmlns:a16="http://schemas.microsoft.com/office/drawing/2014/main" id="{311207BA-510F-4CC2-B95E-F9A57549F64D}"/>
              </a:ext>
            </a:extLst>
          </p:cNvPr>
          <p:cNvSpPr txBox="1"/>
          <p:nvPr/>
        </p:nvSpPr>
        <p:spPr>
          <a:xfrm>
            <a:off x="8216267" y="3747044"/>
            <a:ext cx="3528000" cy="938719"/>
          </a:xfrm>
          <a:prstGeom prst="rect">
            <a:avLst/>
          </a:prstGeom>
          <a:noFill/>
        </p:spPr>
        <p:txBody>
          <a:bodyPr wrap="square" rtlCol="0">
            <a:spAutoFit/>
          </a:bodyPr>
          <a:lstStyle/>
          <a:p>
            <a:pPr algn="ctr">
              <a:spcAft>
                <a:spcPts val="600"/>
              </a:spcAft>
            </a:pPr>
            <a:r>
              <a:rPr lang="en-US" b="1" dirty="0">
                <a:solidFill>
                  <a:schemeClr val="bg1"/>
                </a:solidFill>
                <a:latin typeface="Century Gothic" panose="020B0502020202020204" pitchFamily="34" charset="0"/>
              </a:rPr>
              <a:t>Methods</a:t>
            </a:r>
          </a:p>
          <a:p>
            <a:pPr algn="ctr"/>
            <a:r>
              <a:rPr lang="en-US" sz="1600" dirty="0">
                <a:solidFill>
                  <a:schemeClr val="bg1"/>
                </a:solidFill>
                <a:latin typeface="Century Gothic" panose="020B0502020202020204" pitchFamily="34" charset="0"/>
              </a:rPr>
              <a:t>Preparation, analysis and modeling data</a:t>
            </a:r>
          </a:p>
        </p:txBody>
      </p:sp>
      <p:sp>
        <p:nvSpPr>
          <p:cNvPr id="20" name="TextBox 3rd Floor" descr="3rd FLOOR: &#10;Large terrace finished in cool grey for the perfect neutral effect">
            <a:extLst>
              <a:ext uri="{FF2B5EF4-FFF2-40B4-BE49-F238E27FC236}">
                <a16:creationId xmlns:a16="http://schemas.microsoft.com/office/drawing/2014/main" id="{7EF3B4B3-FB3D-4E7E-80AF-055BB0C8F0D2}"/>
              </a:ext>
            </a:extLst>
          </p:cNvPr>
          <p:cNvSpPr txBox="1"/>
          <p:nvPr/>
        </p:nvSpPr>
        <p:spPr>
          <a:xfrm>
            <a:off x="8216267" y="2170053"/>
            <a:ext cx="3528000" cy="692497"/>
          </a:xfrm>
          <a:prstGeom prst="rect">
            <a:avLst/>
          </a:prstGeom>
          <a:noFill/>
        </p:spPr>
        <p:txBody>
          <a:bodyPr wrap="square" rtlCol="0">
            <a:spAutoFit/>
          </a:bodyPr>
          <a:lstStyle/>
          <a:p>
            <a:pPr algn="ctr">
              <a:spcAft>
                <a:spcPts val="600"/>
              </a:spcAft>
            </a:pPr>
            <a:r>
              <a:rPr lang="en-US" b="1" dirty="0">
                <a:solidFill>
                  <a:schemeClr val="bg1"/>
                </a:solidFill>
                <a:latin typeface="Century Gothic" panose="020B0502020202020204" pitchFamily="34" charset="0"/>
              </a:rPr>
              <a:t>Data</a:t>
            </a:r>
          </a:p>
          <a:p>
            <a:pPr algn="ctr"/>
            <a:r>
              <a:rPr lang="en-US" sz="1600" dirty="0">
                <a:solidFill>
                  <a:schemeClr val="bg1"/>
                </a:solidFill>
                <a:latin typeface="Century Gothic" panose="020B0502020202020204" pitchFamily="34" charset="0"/>
              </a:rPr>
              <a:t>Data adopted in analysis</a:t>
            </a:r>
          </a:p>
        </p:txBody>
      </p:sp>
      <p:sp>
        <p:nvSpPr>
          <p:cNvPr id="19" name="TextBox Roof" descr="ROOF: &#10;Stepped rear design offers attractive viewing profile">
            <a:extLst>
              <a:ext uri="{FF2B5EF4-FFF2-40B4-BE49-F238E27FC236}">
                <a16:creationId xmlns:a16="http://schemas.microsoft.com/office/drawing/2014/main" id="{66612101-C7BF-4702-8E02-EFE68AC5CD53}"/>
              </a:ext>
            </a:extLst>
          </p:cNvPr>
          <p:cNvSpPr txBox="1"/>
          <p:nvPr/>
        </p:nvSpPr>
        <p:spPr>
          <a:xfrm>
            <a:off x="8216267" y="593062"/>
            <a:ext cx="3528000" cy="692497"/>
          </a:xfrm>
          <a:prstGeom prst="rect">
            <a:avLst/>
          </a:prstGeom>
          <a:noFill/>
        </p:spPr>
        <p:txBody>
          <a:bodyPr wrap="square" rtlCol="0">
            <a:spAutoFit/>
          </a:bodyPr>
          <a:lstStyle/>
          <a:p>
            <a:pPr algn="ctr">
              <a:spcAft>
                <a:spcPts val="600"/>
              </a:spcAft>
            </a:pPr>
            <a:r>
              <a:rPr lang="en-US" b="1" dirty="0">
                <a:solidFill>
                  <a:schemeClr val="bg1"/>
                </a:solidFill>
                <a:latin typeface="Century Gothic" panose="020B0502020202020204" pitchFamily="34" charset="0"/>
              </a:rPr>
              <a:t>Business Problem</a:t>
            </a:r>
          </a:p>
          <a:p>
            <a:pPr algn="ctr"/>
            <a:r>
              <a:rPr lang="en-US" sz="1600" dirty="0">
                <a:solidFill>
                  <a:schemeClr val="bg1"/>
                </a:solidFill>
                <a:latin typeface="Century Gothic" panose="020B0502020202020204" pitchFamily="34" charset="0"/>
              </a:rPr>
              <a:t>Objective and approach</a:t>
            </a:r>
          </a:p>
        </p:txBody>
      </p:sp>
      <p:pic>
        <p:nvPicPr>
          <p:cNvPr id="4" name="Audio 3">
            <a:hlinkClick r:id="" action="ppaction://media"/>
            <a:extLst>
              <a:ext uri="{FF2B5EF4-FFF2-40B4-BE49-F238E27FC236}">
                <a16:creationId xmlns:a16="http://schemas.microsoft.com/office/drawing/2014/main" id="{8D09F787-1C0D-7F1B-1991-8CC84BE14EF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40096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7192">
        <p159:morph option="byObject"/>
      </p:transition>
    </mc:Choice>
    <mc:Fallback>
      <p:transition spd="slow" advTm="171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wipe(left)">
                                      <p:cBhvr>
                                        <p:cTn id="10" dur="1000"/>
                                        <p:tgtEl>
                                          <p:spTgt spid="22">
                                            <p:txEl>
                                              <p:pRg st="0" end="0"/>
                                            </p:txEl>
                                          </p:spTgt>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wipe(left)">
                                      <p:cBhvr>
                                        <p:cTn id="14" dur="1000"/>
                                        <p:tgtEl>
                                          <p:spTgt spid="22">
                                            <p:txEl>
                                              <p:pRg st="1" end="1"/>
                                            </p:txEl>
                                          </p:spTgt>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right)">
                                      <p:cBhvr>
                                        <p:cTn id="18" dur="1000"/>
                                        <p:tgtEl>
                                          <p:spTgt spid="16"/>
                                        </p:tgtEl>
                                      </p:cBhvr>
                                    </p:animEffect>
                                  </p:childTnLst>
                                </p:cTn>
                              </p:par>
                            </p:childTnLst>
                          </p:cTn>
                        </p:par>
                        <p:par>
                          <p:cTn id="19" fill="hold">
                            <p:stCondLst>
                              <p:cond delay="3000"/>
                            </p:stCondLst>
                            <p:childTnLst>
                              <p:par>
                                <p:cTn id="20" presetID="22" presetClass="entr" presetSubtype="8" fill="hold" nodeType="after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wipe(left)">
                                      <p:cBhvr>
                                        <p:cTn id="22" dur="1000"/>
                                        <p:tgtEl>
                                          <p:spTgt spid="21">
                                            <p:txEl>
                                              <p:pRg st="0" end="0"/>
                                            </p:txEl>
                                          </p:spTgt>
                                        </p:tgtEl>
                                      </p:cBhvr>
                                    </p:animEffect>
                                  </p:childTnLst>
                                </p:cTn>
                              </p:par>
                            </p:childTnLst>
                          </p:cTn>
                        </p:par>
                        <p:par>
                          <p:cTn id="23" fill="hold">
                            <p:stCondLst>
                              <p:cond delay="4000"/>
                            </p:stCondLst>
                            <p:childTnLst>
                              <p:par>
                                <p:cTn id="24" presetID="22" presetClass="entr" presetSubtype="8" fill="hold" nodeType="afterEffect">
                                  <p:stCondLst>
                                    <p:cond delay="0"/>
                                  </p:stCondLst>
                                  <p:childTnLst>
                                    <p:set>
                                      <p:cBhvr>
                                        <p:cTn id="25" dur="1" fill="hold">
                                          <p:stCondLst>
                                            <p:cond delay="0"/>
                                          </p:stCondLst>
                                        </p:cTn>
                                        <p:tgtEl>
                                          <p:spTgt spid="21">
                                            <p:txEl>
                                              <p:pRg st="1" end="1"/>
                                            </p:txEl>
                                          </p:spTgt>
                                        </p:tgtEl>
                                        <p:attrNameLst>
                                          <p:attrName>style.visibility</p:attrName>
                                        </p:attrNameLst>
                                      </p:cBhvr>
                                      <p:to>
                                        <p:strVal val="visible"/>
                                      </p:to>
                                    </p:set>
                                    <p:animEffect transition="in" filter="wipe(left)">
                                      <p:cBhvr>
                                        <p:cTn id="26" dur="1000"/>
                                        <p:tgtEl>
                                          <p:spTgt spid="21">
                                            <p:txEl>
                                              <p:pRg st="1" end="1"/>
                                            </p:txEl>
                                          </p:spTgt>
                                        </p:tgtEl>
                                      </p:cBhvr>
                                    </p:animEffect>
                                  </p:childTnLst>
                                </p:cTn>
                              </p:par>
                            </p:childTnLst>
                          </p:cTn>
                        </p:par>
                        <p:par>
                          <p:cTn id="27" fill="hold">
                            <p:stCondLst>
                              <p:cond delay="5000"/>
                            </p:stCondLst>
                            <p:childTnLst>
                              <p:par>
                                <p:cTn id="28" presetID="22" presetClass="entr" presetSubtype="2"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1000"/>
                                        <p:tgtEl>
                                          <p:spTgt spid="13"/>
                                        </p:tgtEl>
                                      </p:cBhvr>
                                    </p:animEffect>
                                  </p:childTnLst>
                                </p:cTn>
                              </p:par>
                            </p:childTnLst>
                          </p:cTn>
                        </p:par>
                        <p:par>
                          <p:cTn id="31" fill="hold">
                            <p:stCondLst>
                              <p:cond delay="6000"/>
                            </p:stCondLst>
                            <p:childTnLst>
                              <p:par>
                                <p:cTn id="32" presetID="22" presetClass="entr" presetSubtype="8" fill="hold" nodeType="afterEffect">
                                  <p:stCondLst>
                                    <p:cond delay="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wipe(left)">
                                      <p:cBhvr>
                                        <p:cTn id="34" dur="1000"/>
                                        <p:tgtEl>
                                          <p:spTgt spid="20">
                                            <p:txEl>
                                              <p:pRg st="0" end="0"/>
                                            </p:txEl>
                                          </p:spTgt>
                                        </p:tgtEl>
                                      </p:cBhvr>
                                    </p:animEffect>
                                  </p:childTnLst>
                                </p:cTn>
                              </p:par>
                            </p:childTnLst>
                          </p:cTn>
                        </p:par>
                        <p:par>
                          <p:cTn id="35" fill="hold">
                            <p:stCondLst>
                              <p:cond delay="7000"/>
                            </p:stCondLst>
                            <p:childTnLst>
                              <p:par>
                                <p:cTn id="36" presetID="22" presetClass="entr" presetSubtype="8" fill="hold" nodeType="afterEffect">
                                  <p:stCondLst>
                                    <p:cond delay="0"/>
                                  </p:stCondLst>
                                  <p:childTnLst>
                                    <p:set>
                                      <p:cBhvr>
                                        <p:cTn id="37" dur="1" fill="hold">
                                          <p:stCondLst>
                                            <p:cond delay="0"/>
                                          </p:stCondLst>
                                        </p:cTn>
                                        <p:tgtEl>
                                          <p:spTgt spid="20">
                                            <p:txEl>
                                              <p:pRg st="1" end="1"/>
                                            </p:txEl>
                                          </p:spTgt>
                                        </p:tgtEl>
                                        <p:attrNameLst>
                                          <p:attrName>style.visibility</p:attrName>
                                        </p:attrNameLst>
                                      </p:cBhvr>
                                      <p:to>
                                        <p:strVal val="visible"/>
                                      </p:to>
                                    </p:set>
                                    <p:animEffect transition="in" filter="wipe(left)">
                                      <p:cBhvr>
                                        <p:cTn id="38" dur="1000"/>
                                        <p:tgtEl>
                                          <p:spTgt spid="20">
                                            <p:txEl>
                                              <p:pRg st="1" end="1"/>
                                            </p:txEl>
                                          </p:spTgt>
                                        </p:tgtEl>
                                      </p:cBhvr>
                                    </p:animEffect>
                                  </p:childTnLst>
                                </p:cTn>
                              </p:par>
                            </p:childTnLst>
                          </p:cTn>
                        </p:par>
                        <p:par>
                          <p:cTn id="39" fill="hold">
                            <p:stCondLst>
                              <p:cond delay="8000"/>
                            </p:stCondLst>
                            <p:childTnLst>
                              <p:par>
                                <p:cTn id="40" presetID="22" presetClass="entr" presetSubtype="2"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1000"/>
                                        <p:tgtEl>
                                          <p:spTgt spid="10"/>
                                        </p:tgtEl>
                                      </p:cBhvr>
                                    </p:animEffect>
                                  </p:childTnLst>
                                </p:cTn>
                              </p:par>
                            </p:childTnLst>
                          </p:cTn>
                        </p:par>
                        <p:par>
                          <p:cTn id="43" fill="hold">
                            <p:stCondLst>
                              <p:cond delay="9000"/>
                            </p:stCondLst>
                            <p:childTnLst>
                              <p:par>
                                <p:cTn id="44" presetID="22" presetClass="entr" presetSubtype="8" fill="hold" nodeType="afterEffect">
                                  <p:stCondLst>
                                    <p:cond delay="0"/>
                                  </p:stCondLst>
                                  <p:childTnLst>
                                    <p:set>
                                      <p:cBhvr>
                                        <p:cTn id="45" dur="1" fill="hold">
                                          <p:stCondLst>
                                            <p:cond delay="0"/>
                                          </p:stCondLst>
                                        </p:cTn>
                                        <p:tgtEl>
                                          <p:spTgt spid="19">
                                            <p:txEl>
                                              <p:pRg st="0" end="0"/>
                                            </p:txEl>
                                          </p:spTgt>
                                        </p:tgtEl>
                                        <p:attrNameLst>
                                          <p:attrName>style.visibility</p:attrName>
                                        </p:attrNameLst>
                                      </p:cBhvr>
                                      <p:to>
                                        <p:strVal val="visible"/>
                                      </p:to>
                                    </p:set>
                                    <p:animEffect transition="in" filter="wipe(left)">
                                      <p:cBhvr>
                                        <p:cTn id="46" dur="1000"/>
                                        <p:tgtEl>
                                          <p:spTgt spid="19">
                                            <p:txEl>
                                              <p:pRg st="0" end="0"/>
                                            </p:txEl>
                                          </p:spTgt>
                                        </p:tgtEl>
                                      </p:cBhvr>
                                    </p:animEffect>
                                  </p:childTnLst>
                                </p:cTn>
                              </p:par>
                            </p:childTnLst>
                          </p:cTn>
                        </p:par>
                        <p:par>
                          <p:cTn id="47" fill="hold">
                            <p:stCondLst>
                              <p:cond delay="10000"/>
                            </p:stCondLst>
                            <p:childTnLst>
                              <p:par>
                                <p:cTn id="48" presetID="22" presetClass="entr" presetSubtype="8" fill="hold" nodeType="afterEffect">
                                  <p:stCondLst>
                                    <p:cond delay="0"/>
                                  </p:stCondLst>
                                  <p:childTnLst>
                                    <p:set>
                                      <p:cBhvr>
                                        <p:cTn id="49" dur="1" fill="hold">
                                          <p:stCondLst>
                                            <p:cond delay="0"/>
                                          </p:stCondLst>
                                        </p:cTn>
                                        <p:tgtEl>
                                          <p:spTgt spid="19">
                                            <p:txEl>
                                              <p:pRg st="1" end="1"/>
                                            </p:txEl>
                                          </p:spTgt>
                                        </p:tgtEl>
                                        <p:attrNameLst>
                                          <p:attrName>style.visibility</p:attrName>
                                        </p:attrNameLst>
                                      </p:cBhvr>
                                      <p:to>
                                        <p:strVal val="visible"/>
                                      </p:to>
                                    </p:set>
                                    <p:animEffect transition="in" filter="wipe(left)">
                                      <p:cBhvr>
                                        <p:cTn id="50" dur="10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E17B0-D2CC-469B-9487-B382A8E107B7}"/>
              </a:ext>
            </a:extLst>
          </p:cNvPr>
          <p:cNvSpPr>
            <a:spLocks noGrp="1"/>
          </p:cNvSpPr>
          <p:nvPr>
            <p:ph type="title"/>
          </p:nvPr>
        </p:nvSpPr>
        <p:spPr>
          <a:xfrm>
            <a:off x="277364" y="1172118"/>
            <a:ext cx="11637271" cy="570423"/>
          </a:xfrm>
        </p:spPr>
        <p:txBody>
          <a:bodyPr>
            <a:normAutofit/>
          </a:bodyPr>
          <a:lstStyle/>
          <a:p>
            <a:r>
              <a:rPr lang="en-US" b="1" dirty="0"/>
              <a:t>Business Problem</a:t>
            </a:r>
          </a:p>
        </p:txBody>
      </p:sp>
      <mc:AlternateContent xmlns:mc="http://schemas.openxmlformats.org/markup-compatibility/2006">
        <mc:Choice xmlns:am3d="http://schemas.microsoft.com/office/drawing/2017/model3d" Requires="am3d">
          <p:graphicFrame>
            <p:nvGraphicFrame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GraphicFramePr>
                <a:graphicFrameLocks noChangeAspect="1"/>
              </p:cNvGraphicFramePr>
              <p:nvPr>
                <p:extLst>
                  <p:ext uri="{D42A27DB-BD31-4B8C-83A1-F6EECF244321}">
                    <p14:modId xmlns:p14="http://schemas.microsoft.com/office/powerpoint/2010/main" val="1188229041"/>
                  </p:ext>
                </p:extLst>
              </p:nvPr>
            </p:nvGraphicFramePr>
            <p:xfrm>
              <a:off x="544576" y="1837764"/>
              <a:ext cx="3030175" cy="4046587"/>
            </p:xfrm>
            <a:graphic>
              <a:graphicData uri="http://schemas.microsoft.com/office/drawing/2017/model3d">
                <am3d:model3d r:embed="rId5">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6"/>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3rd Floor Top View" descr="Birds' eye view of the 3rd floor, showing two balconies, 3 rooms, a bathroom, and two closets.">
                <a:extLst>
                  <a:ext uri="{FF2B5EF4-FFF2-40B4-BE49-F238E27FC236}">
                    <a16:creationId xmlns:a16="http://schemas.microsoft.com/office/drawing/2014/main" id="{4FCED452-1B82-48E0-AA0E-0563D28E008F}"/>
                  </a:ext>
                </a:extLst>
              </p:cNvPr>
              <p:cNvPicPr>
                <a:picLocks noGrp="1" noRot="1" noChangeAspect="1" noMove="1" noResize="1" noEditPoints="1" noAdjustHandles="1" noChangeArrowheads="1" noChangeShapeType="1" noCrop="1"/>
              </p:cNvPicPr>
              <p:nvPr/>
            </p:nvPicPr>
            <p:blipFill>
              <a:blip r:embed="rId6"/>
              <a:stretch>
                <a:fillRect/>
              </a:stretch>
            </p:blipFill>
            <p:spPr>
              <a:xfrm>
                <a:off x="544576" y="1837764"/>
                <a:ext cx="3030175" cy="4046587"/>
              </a:xfrm>
              <a:prstGeom prst="rect">
                <a:avLst/>
              </a:prstGeom>
            </p:spPr>
          </p:pic>
        </mc:Fallback>
      </mc:AlternateContent>
      <p:grpSp>
        <p:nvGrpSpPr>
          <p:cNvPr id="9" name="Left Divider">
            <a:extLst>
              <a:ext uri="{FF2B5EF4-FFF2-40B4-BE49-F238E27FC236}">
                <a16:creationId xmlns:a16="http://schemas.microsoft.com/office/drawing/2014/main" id="{1051A856-3E09-48D7-A16C-BB592A12D513}"/>
              </a:ext>
              <a:ext uri="{C183D7F6-B498-43B3-948B-1728B52AA6E4}">
                <adec:decorative xmlns:adec="http://schemas.microsoft.com/office/drawing/2017/decorative" val="1"/>
              </a:ext>
            </a:extLst>
          </p:cNvPr>
          <p:cNvGrpSpPr/>
          <p:nvPr/>
        </p:nvGrpSpPr>
        <p:grpSpPr>
          <a:xfrm rot="16200000" flipV="1">
            <a:off x="1873205" y="3854924"/>
            <a:ext cx="4239827" cy="211015"/>
            <a:chOff x="8187070" y="1740886"/>
            <a:chExt cx="4182806" cy="211015"/>
          </a:xfrm>
        </p:grpSpPr>
        <p:cxnSp>
          <p:nvCxnSpPr>
            <p:cNvPr id="10" name="Straight Connector 9">
              <a:extLst>
                <a:ext uri="{FF2B5EF4-FFF2-40B4-BE49-F238E27FC236}">
                  <a16:creationId xmlns:a16="http://schemas.microsoft.com/office/drawing/2014/main" id="{7F56FD48-885B-4319-9D41-BC3AAB86AA0E}"/>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88ABB0C7-0FF7-4D0E-AB58-49135684F251}"/>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4" name="TextBox 2nd Floor" descr="2nd Floor">
            <a:extLst>
              <a:ext uri="{FF2B5EF4-FFF2-40B4-BE49-F238E27FC236}">
                <a16:creationId xmlns:a16="http://schemas.microsoft.com/office/drawing/2014/main" id="{63050DEC-3280-4B77-B2BD-140F7F69DAA8}"/>
              </a:ext>
            </a:extLst>
          </p:cNvPr>
          <p:cNvSpPr txBox="1"/>
          <p:nvPr/>
        </p:nvSpPr>
        <p:spPr>
          <a:xfrm>
            <a:off x="4353997" y="1897448"/>
            <a:ext cx="3489595" cy="4401205"/>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Better advising homeowners and buyers of King County properties. </a:t>
            </a:r>
          </a:p>
          <a:p>
            <a:endParaRPr lang="en-US" sz="2000" dirty="0">
              <a:solidFill>
                <a:schemeClr val="bg1"/>
              </a:solidFill>
              <a:latin typeface="Century Gothic" panose="020B0502020202020204" pitchFamily="34" charset="0"/>
            </a:endParaRPr>
          </a:p>
          <a:p>
            <a:r>
              <a:rPr lang="en-US" sz="2000" dirty="0">
                <a:solidFill>
                  <a:schemeClr val="bg1"/>
                </a:solidFill>
                <a:latin typeface="Century Gothic" panose="020B0502020202020204" pitchFamily="34" charset="0"/>
              </a:rPr>
              <a:t>Which features generate/offer most value to homeowners/buyers?</a:t>
            </a:r>
          </a:p>
          <a:p>
            <a:endParaRPr lang="en-US" sz="2000" dirty="0">
              <a:solidFill>
                <a:schemeClr val="bg1"/>
              </a:solidFill>
              <a:latin typeface="Century Gothic" panose="020B0502020202020204" pitchFamily="34" charset="0"/>
            </a:endParaRPr>
          </a:p>
          <a:p>
            <a:r>
              <a:rPr lang="en-US" sz="2000" dirty="0">
                <a:solidFill>
                  <a:schemeClr val="bg1"/>
                </a:solidFill>
                <a:latin typeface="Century Gothic" panose="020B0502020202020204" pitchFamily="34" charset="0"/>
              </a:rPr>
              <a:t>Features that affect property prices:</a:t>
            </a:r>
          </a:p>
          <a:p>
            <a:pPr marL="342900" indent="-342900">
              <a:buFont typeface="Arial" panose="020B0604020202020204" pitchFamily="34" charset="0"/>
              <a:buChar char="•"/>
            </a:pPr>
            <a:r>
              <a:rPr lang="en-US" sz="2000" dirty="0">
                <a:solidFill>
                  <a:schemeClr val="bg1"/>
                </a:solidFill>
                <a:latin typeface="Century Gothic" panose="020B0502020202020204" pitchFamily="34" charset="0"/>
              </a:rPr>
              <a:t>Living Space</a:t>
            </a:r>
          </a:p>
          <a:p>
            <a:pPr marL="342900" indent="-342900">
              <a:buFont typeface="Arial" panose="020B0604020202020204" pitchFamily="34" charset="0"/>
              <a:buChar char="•"/>
            </a:pPr>
            <a:r>
              <a:rPr lang="en-US" sz="2000" dirty="0">
                <a:solidFill>
                  <a:schemeClr val="bg1"/>
                </a:solidFill>
                <a:latin typeface="Century Gothic" panose="020B0502020202020204" pitchFamily="34" charset="0"/>
              </a:rPr>
              <a:t>Grade</a:t>
            </a:r>
          </a:p>
          <a:p>
            <a:pPr marL="342900" indent="-342900">
              <a:buFont typeface="Arial" panose="020B0604020202020204" pitchFamily="34" charset="0"/>
              <a:buChar char="•"/>
            </a:pPr>
            <a:r>
              <a:rPr lang="en-US" sz="2000" dirty="0">
                <a:solidFill>
                  <a:schemeClr val="bg1"/>
                </a:solidFill>
                <a:latin typeface="Century Gothic" panose="020B0502020202020204" pitchFamily="34" charset="0"/>
              </a:rPr>
              <a:t>Month sold</a:t>
            </a:r>
          </a:p>
          <a:p>
            <a:pPr marL="342900" indent="-342900">
              <a:buFont typeface="Arial" panose="020B0604020202020204" pitchFamily="34" charset="0"/>
              <a:buChar char="•"/>
            </a:pPr>
            <a:r>
              <a:rPr lang="en-US" sz="2000" dirty="0">
                <a:solidFill>
                  <a:schemeClr val="bg1"/>
                </a:solidFill>
                <a:latin typeface="Century Gothic" panose="020B0502020202020204" pitchFamily="34" charset="0"/>
              </a:rPr>
              <a:t>Waterfront views</a:t>
            </a:r>
          </a:p>
        </p:txBody>
      </p:sp>
      <p:grpSp>
        <p:nvGrpSpPr>
          <p:cNvPr id="6" name="Right Divider">
            <a:extLst>
              <a:ext uri="{FF2B5EF4-FFF2-40B4-BE49-F238E27FC236}">
                <a16:creationId xmlns:a16="http://schemas.microsoft.com/office/drawing/2014/main" id="{7B3C2095-F233-4947-BE52-5AF221F0FC83}"/>
              </a:ext>
              <a:ext uri="{C183D7F6-B498-43B3-948B-1728B52AA6E4}">
                <adec:decorative xmlns:adec="http://schemas.microsoft.com/office/drawing/2017/decorative" val="1"/>
              </a:ext>
            </a:extLst>
          </p:cNvPr>
          <p:cNvGrpSpPr/>
          <p:nvPr/>
        </p:nvGrpSpPr>
        <p:grpSpPr>
          <a:xfrm rot="16200000" flipV="1">
            <a:off x="5987472" y="3854924"/>
            <a:ext cx="4239827" cy="211015"/>
            <a:chOff x="8187070" y="1740886"/>
            <a:chExt cx="4182806" cy="211015"/>
          </a:xfrm>
        </p:grpSpPr>
        <p:cxnSp>
          <p:nvCxnSpPr>
            <p:cNvPr id="7" name="Straight Connector 6">
              <a:extLst>
                <a:ext uri="{FF2B5EF4-FFF2-40B4-BE49-F238E27FC236}">
                  <a16:creationId xmlns:a16="http://schemas.microsoft.com/office/drawing/2014/main" id="{82146E99-3F39-4259-BDE5-43B7F29FF428}"/>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8" name="line and dot 25">
              <a:extLst>
                <a:ext uri="{FF2B5EF4-FFF2-40B4-BE49-F238E27FC236}">
                  <a16:creationId xmlns:a16="http://schemas.microsoft.com/office/drawing/2014/main" id="{39961AD6-5C66-4CDA-A73A-6B72A3D86A89}"/>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mc:AlternateContent xmlns:mc="http://schemas.openxmlformats.org/markup-compatibility/2006">
        <mc:Choice xmlns:am3d="http://schemas.microsoft.com/office/drawing/2017/model3d" Requires="am3d">
          <p:graphicFrame>
            <p:nvGraphicFrame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GraphicFramePr>
                <a:graphicFrameLocks noChangeAspect="1"/>
              </p:cNvGraphicFramePr>
              <p:nvPr>
                <p:extLst>
                  <p:ext uri="{D42A27DB-BD31-4B8C-83A1-F6EECF244321}">
                    <p14:modId xmlns:p14="http://schemas.microsoft.com/office/powerpoint/2010/main" val="2208115942"/>
                  </p:ext>
                </p:extLst>
              </p:nvPr>
            </p:nvGraphicFramePr>
            <p:xfrm>
              <a:off x="8662278" y="1837764"/>
              <a:ext cx="3003700" cy="4309365"/>
            </p:xfrm>
            <a:graphic>
              <a:graphicData uri="http://schemas.microsoft.com/office/drawing/2017/model3d">
                <am3d:model3d r:embed="rId7">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8"/>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1st Floor Top View" descr="Birds' eye view of the 1st floor, revealing a large kitchen, living room, dining room, and entry way with large walk-in coat closet.">
                <a:extLst>
                  <a:ext uri="{FF2B5EF4-FFF2-40B4-BE49-F238E27FC236}">
                    <a16:creationId xmlns:a16="http://schemas.microsoft.com/office/drawing/2014/main" id="{075CBEDB-3D52-46C2-B62B-9F012B3F5796}"/>
                  </a:ext>
                </a:extLst>
              </p:cNvPr>
              <p:cNvPicPr>
                <a:picLocks noGrp="1" noRot="1" noChangeAspect="1" noMove="1" noResize="1" noEditPoints="1" noAdjustHandles="1" noChangeArrowheads="1" noChangeShapeType="1" noCrop="1"/>
              </p:cNvPicPr>
              <p:nvPr/>
            </p:nvPicPr>
            <p:blipFill>
              <a:blip r:embed="rId8"/>
              <a:stretch>
                <a:fillRect/>
              </a:stretch>
            </p:blipFill>
            <p:spPr>
              <a:xfrm>
                <a:off x="8662278" y="1837764"/>
                <a:ext cx="3003700" cy="4309365"/>
              </a:xfrm>
              <a:prstGeom prst="rect">
                <a:avLst/>
              </a:prstGeom>
            </p:spPr>
          </p:pic>
        </mc:Fallback>
      </mc:AlternateContent>
      <p:pic>
        <p:nvPicPr>
          <p:cNvPr id="16" name="Audio 15">
            <a:hlinkClick r:id="" action="ppaction://media"/>
            <a:extLst>
              <a:ext uri="{FF2B5EF4-FFF2-40B4-BE49-F238E27FC236}">
                <a16:creationId xmlns:a16="http://schemas.microsoft.com/office/drawing/2014/main" id="{CB589B42-7704-A212-0508-160FD3EC318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449335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7014">
        <p159:morph option="byObject"/>
      </p:transition>
    </mc:Choice>
    <mc:Fallback>
      <p:transition spd="slow" advTm="270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6"/>
                </p:tgtEl>
              </p:cMediaNode>
            </p:audio>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30B4D-566D-4845-B681-CFC0DE4B0485}"/>
              </a:ext>
            </a:extLst>
          </p:cNvPr>
          <p:cNvSpPr>
            <a:spLocks noGrp="1"/>
          </p:cNvSpPr>
          <p:nvPr>
            <p:ph type="title"/>
          </p:nvPr>
        </p:nvSpPr>
        <p:spPr>
          <a:xfrm>
            <a:off x="8750642" y="1379239"/>
            <a:ext cx="1567015" cy="704157"/>
          </a:xfrm>
        </p:spPr>
        <p:txBody>
          <a:bodyPr>
            <a:normAutofit/>
          </a:bodyPr>
          <a:lstStyle/>
          <a:p>
            <a:r>
              <a:rPr lang="en-US" b="1" dirty="0"/>
              <a:t>Data</a:t>
            </a:r>
          </a:p>
        </p:txBody>
      </p:sp>
      <mc:AlternateContent xmlns:mc="http://schemas.openxmlformats.org/markup-compatibility/2006">
        <mc:Choice xmlns:am3d="http://schemas.microsoft.com/office/drawing/2017/model3d" Requires="am3d">
          <p:graphicFrame>
            <p:nvGraphicFramePr>
              <p:cNvPr id="5" name="3D Model 1st Floor Top Sideways" descr="Birds' eye view of the 1st floor, turned sideways">
                <a:extLst>
                  <a:ext uri="{FF2B5EF4-FFF2-40B4-BE49-F238E27FC236}">
                    <a16:creationId xmlns:a16="http://schemas.microsoft.com/office/drawing/2014/main" id="{EA02D92D-43A6-4105-911D-61826C0D4F49}"/>
                  </a:ext>
                </a:extLst>
              </p:cNvPr>
              <p:cNvGraphicFramePr>
                <a:graphicFrameLocks noChangeAspect="1"/>
              </p:cNvGraphicFramePr>
              <p:nvPr>
                <p:extLst>
                  <p:ext uri="{D42A27DB-BD31-4B8C-83A1-F6EECF244321}">
                    <p14:modId xmlns:p14="http://schemas.microsoft.com/office/powerpoint/2010/main" val="1313039650"/>
                  </p:ext>
                </p:extLst>
              </p:nvPr>
            </p:nvGraphicFramePr>
            <p:xfrm rot="16200000">
              <a:off x="1593773" y="-79115"/>
              <a:ext cx="5580000" cy="8005544"/>
            </p:xfrm>
            <a:graphic>
              <a:graphicData uri="http://schemas.microsoft.com/office/drawing/2017/model3d">
                <am3d:model3d r:embed="rId5">
                  <am3d:spPr>
                    <a:xfrm rot="16200000">
                      <a:off x="0" y="0"/>
                      <a:ext cx="5580000" cy="8005544"/>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6"/>
                  </am3d:raster>
                  <am3d:objViewport viewportSz="100662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Top Sideways" descr="Birds' eye view of the 1st floor, turned sideways">
                <a:extLst>
                  <a:ext uri="{FF2B5EF4-FFF2-40B4-BE49-F238E27FC236}">
                    <a16:creationId xmlns:a16="http://schemas.microsoft.com/office/drawing/2014/main" id="{EA02D92D-43A6-4105-911D-61826C0D4F49}"/>
                  </a:ext>
                </a:extLst>
              </p:cNvPr>
              <p:cNvPicPr>
                <a:picLocks noGrp="1" noRot="1" noChangeAspect="1" noMove="1" noResize="1" noEditPoints="1" noAdjustHandles="1" noChangeArrowheads="1" noChangeShapeType="1" noCrop="1"/>
              </p:cNvPicPr>
              <p:nvPr/>
            </p:nvPicPr>
            <p:blipFill>
              <a:blip r:embed="rId6"/>
              <a:stretch>
                <a:fillRect/>
              </a:stretch>
            </p:blipFill>
            <p:spPr>
              <a:xfrm rot="16200000">
                <a:off x="1593773" y="-79115"/>
                <a:ext cx="5580000" cy="8005544"/>
              </a:xfrm>
              <a:prstGeom prst="rect">
                <a:avLst/>
              </a:prstGeom>
            </p:spPr>
          </p:pic>
        </mc:Fallback>
      </mc:AlternateContent>
      <p:sp>
        <p:nvSpPr>
          <p:cNvPr id="4" name="Text Placeholder 3">
            <a:extLst>
              <a:ext uri="{FF2B5EF4-FFF2-40B4-BE49-F238E27FC236}">
                <a16:creationId xmlns:a16="http://schemas.microsoft.com/office/drawing/2014/main" id="{5FD4249D-5306-410B-9C06-2B6EC6A4E64C}"/>
              </a:ext>
            </a:extLst>
          </p:cNvPr>
          <p:cNvSpPr>
            <a:spLocks noGrp="1"/>
          </p:cNvSpPr>
          <p:nvPr>
            <p:ph type="body" sz="half" idx="2"/>
          </p:nvPr>
        </p:nvSpPr>
        <p:spPr>
          <a:xfrm>
            <a:off x="8750642" y="2266290"/>
            <a:ext cx="2946222" cy="2325420"/>
          </a:xfrm>
        </p:spPr>
        <p:txBody>
          <a:bodyPr/>
          <a:lstStyle/>
          <a:p>
            <a:r>
              <a:rPr lang="en-US" dirty="0" err="1">
                <a:solidFill>
                  <a:schemeClr val="bg1"/>
                </a:solidFill>
                <a:latin typeface="Century Gothic" panose="020B0502020202020204" pitchFamily="34" charset="0"/>
              </a:rPr>
              <a:t>Kc_house_data</a:t>
            </a:r>
            <a:r>
              <a:rPr lang="en-US" dirty="0">
                <a:solidFill>
                  <a:schemeClr val="bg1"/>
                </a:solidFill>
                <a:latin typeface="Century Gothic" panose="020B0502020202020204" pitchFamily="34" charset="0"/>
              </a:rPr>
              <a:t> represents property features and prices data such as; no. of bedrooms, bathrooms, living space, condition, grade etc.</a:t>
            </a:r>
          </a:p>
        </p:txBody>
      </p:sp>
      <p:sp>
        <p:nvSpPr>
          <p:cNvPr id="11" name="TextBox 2nd Floor">
            <a:extLst>
              <a:ext uri="{FF2B5EF4-FFF2-40B4-BE49-F238E27FC236}">
                <a16:creationId xmlns:a16="http://schemas.microsoft.com/office/drawing/2014/main" id="{AFC66286-FD46-41B1-B334-4E6BDA1AD101}"/>
              </a:ext>
              <a:ext uri="{C183D7F6-B498-43B3-948B-1728B52AA6E4}">
                <adec:decorative xmlns:adec="http://schemas.microsoft.com/office/drawing/2017/decorative" val="1"/>
              </a:ext>
            </a:extLst>
          </p:cNvPr>
          <p:cNvSpPr txBox="1"/>
          <p:nvPr/>
        </p:nvSpPr>
        <p:spPr>
          <a:xfrm>
            <a:off x="-2389075" y="1828800"/>
            <a:ext cx="1106393" cy="369332"/>
          </a:xfrm>
          <a:prstGeom prst="rect">
            <a:avLst/>
          </a:prstGeom>
          <a:noFill/>
        </p:spPr>
        <p:txBody>
          <a:bodyPr wrap="none" rtlCol="0">
            <a:spAutoFit/>
          </a:bodyPr>
          <a:lstStyle/>
          <a:p>
            <a:r>
              <a:rPr lang="en-US" dirty="0"/>
              <a:t>2</a:t>
            </a:r>
            <a:r>
              <a:rPr lang="en-US" baseline="30000" dirty="0"/>
              <a:t>nd</a:t>
            </a:r>
            <a:r>
              <a:rPr lang="en-US" dirty="0"/>
              <a:t> Floor</a:t>
            </a:r>
          </a:p>
        </p:txBody>
      </p:sp>
      <mc:AlternateContent xmlns:mc="http://schemas.openxmlformats.org/markup-compatibility/2006">
        <mc:Choice xmlns:am3d="http://schemas.microsoft.com/office/drawing/2017/model3d" Requires="am3d">
          <p:graphicFrame>
            <p:nvGraphicFramePr>
              <p:cNvPr id="6" name="3D Model 2nd Floor Top">
                <a:extLst>
                  <a:ext uri="{FF2B5EF4-FFF2-40B4-BE49-F238E27FC236}">
                    <a16:creationId xmlns:a16="http://schemas.microsoft.com/office/drawing/2014/main" id="{36C8EACE-85B9-4446-91EF-E7F8FF0AEF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59000552"/>
                  </p:ext>
                </p:extLst>
              </p:nvPr>
            </p:nvGraphicFramePr>
            <p:xfrm>
              <a:off x="-3387145" y="2294964"/>
              <a:ext cx="2988999" cy="4303016"/>
            </p:xfrm>
            <a:graphic>
              <a:graphicData uri="http://schemas.microsoft.com/office/drawing/2017/model3d">
                <am3d:model3d r:embed="rId7">
                  <am3d:spPr>
                    <a:xfrm>
                      <a:off x="0" y="0"/>
                      <a:ext cx="2988999" cy="4303016"/>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5400000"/>
                    <am3d:postTrans dx="0" dy="0" dz="0"/>
                  </am3d:trans>
                  <am3d:raster rName="Office3DRenderer" rVer="16.0.8326">
                    <am3d:blip r:embed="rId8"/>
                  </am3d:raster>
                  <am3d:objViewport viewportSz="54186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nd Floor Top">
                <a:extLst>
                  <a:ext uri="{FF2B5EF4-FFF2-40B4-BE49-F238E27FC236}">
                    <a16:creationId xmlns:a16="http://schemas.microsoft.com/office/drawing/2014/main" id="{36C8EACE-85B9-4446-91EF-E7F8FF0AEF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8"/>
              <a:stretch>
                <a:fillRect/>
              </a:stretch>
            </p:blipFill>
            <p:spPr>
              <a:xfrm>
                <a:off x="-3387145" y="2294964"/>
                <a:ext cx="2988999" cy="4303016"/>
              </a:xfrm>
              <a:prstGeom prst="rect">
                <a:avLst/>
              </a:prstGeom>
            </p:spPr>
          </p:pic>
        </mc:Fallback>
      </mc:AlternateContent>
      <p:sp>
        <p:nvSpPr>
          <p:cNvPr id="10" name="TextBox 3rd Floor">
            <a:extLst>
              <a:ext uri="{FF2B5EF4-FFF2-40B4-BE49-F238E27FC236}">
                <a16:creationId xmlns:a16="http://schemas.microsoft.com/office/drawing/2014/main" id="{0FAAB109-C81C-4FAA-AE05-34053E9A4CF7}"/>
              </a:ext>
              <a:ext uri="{C183D7F6-B498-43B3-948B-1728B52AA6E4}">
                <adec:decorative xmlns:adec="http://schemas.microsoft.com/office/drawing/2017/decorative" val="1"/>
              </a:ext>
            </a:extLst>
          </p:cNvPr>
          <p:cNvSpPr txBox="1"/>
          <p:nvPr/>
        </p:nvSpPr>
        <p:spPr>
          <a:xfrm>
            <a:off x="-6379464" y="1828800"/>
            <a:ext cx="1058303"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3146063"/>
                  </p:ext>
                </p:extLst>
              </p:nvPr>
            </p:nvGraphicFramePr>
            <p:xfrm>
              <a:off x="-7415784" y="2294964"/>
              <a:ext cx="3030175" cy="4046587"/>
            </p:xfrm>
            <a:graphic>
              <a:graphicData uri="http://schemas.microsoft.com/office/drawing/2017/model3d">
                <am3d:model3d r:embed="rId9">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6"/>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3rd Floor Top">
                <a:extLst>
                  <a:ext uri="{FF2B5EF4-FFF2-40B4-BE49-F238E27FC236}">
                    <a16:creationId xmlns:a16="http://schemas.microsoft.com/office/drawing/2014/main" id="{1AC42AED-F370-4130-933E-5874619B3A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tretch>
                <a:fillRect/>
              </a:stretch>
            </p:blipFill>
            <p:spPr>
              <a:xfrm>
                <a:off x="-7415784" y="2294964"/>
                <a:ext cx="3030175" cy="4046587"/>
              </a:xfrm>
              <a:prstGeom prst="rect">
                <a:avLst/>
              </a:prstGeom>
            </p:spPr>
          </p:pic>
        </mc:Fallback>
      </mc:AlternateContent>
      <p:sp>
        <p:nvSpPr>
          <p:cNvPr id="9" name="TextBox Roof">
            <a:extLst>
              <a:ext uri="{FF2B5EF4-FFF2-40B4-BE49-F238E27FC236}">
                <a16:creationId xmlns:a16="http://schemas.microsoft.com/office/drawing/2014/main" id="{00EAADDF-FCBB-4DBE-84D9-C6A4D63ACB36}"/>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41876577"/>
                  </p:ext>
                </p:extLst>
              </p:nvPr>
            </p:nvGraphicFramePr>
            <p:xfrm>
              <a:off x="783824" y="-1449970"/>
              <a:ext cx="4073917" cy="1233208"/>
            </p:xfrm>
            <a:graphic>
              <a:graphicData uri="http://schemas.microsoft.com/office/drawing/2017/model3d">
                <am3d:model3d r:embed="rId10">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1"/>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Roof">
                <a:extLst>
                  <a:ext uri="{FF2B5EF4-FFF2-40B4-BE49-F238E27FC236}">
                    <a16:creationId xmlns:a16="http://schemas.microsoft.com/office/drawing/2014/main" id="{40305D84-E482-4A01-AD43-FDBF964DAB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1"/>
              <a:stretch>
                <a:fillRect/>
              </a:stretch>
            </p:blipFill>
            <p:spPr>
              <a:xfrm>
                <a:off x="783824" y="-1449970"/>
                <a:ext cx="4073917" cy="1233208"/>
              </a:xfrm>
              <a:prstGeom prst="rect">
                <a:avLst/>
              </a:prstGeom>
            </p:spPr>
          </p:pic>
        </mc:Fallback>
      </mc:AlternateContent>
      <p:pic>
        <p:nvPicPr>
          <p:cNvPr id="15" name="Audio 14">
            <a:hlinkClick r:id="" action="ppaction://media"/>
            <a:extLst>
              <a:ext uri="{FF2B5EF4-FFF2-40B4-BE49-F238E27FC236}">
                <a16:creationId xmlns:a16="http://schemas.microsoft.com/office/drawing/2014/main" id="{0E3BAFDB-0E73-84C9-F813-E4DCC2189AE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03089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8493">
        <p159:morph option="byObject"/>
      </p:transition>
    </mc:Choice>
    <mc:Fallback>
      <p:transition spd="slow" advTm="184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27A6-7649-4178-A349-13B503639D6B}"/>
              </a:ext>
            </a:extLst>
          </p:cNvPr>
          <p:cNvSpPr>
            <a:spLocks noGrp="1"/>
          </p:cNvSpPr>
          <p:nvPr>
            <p:ph type="title"/>
          </p:nvPr>
        </p:nvSpPr>
        <p:spPr>
          <a:xfrm>
            <a:off x="304431" y="998121"/>
            <a:ext cx="11637271" cy="571160"/>
          </a:xfrm>
        </p:spPr>
        <p:txBody>
          <a:bodyPr>
            <a:normAutofit/>
          </a:bodyPr>
          <a:lstStyle/>
          <a:p>
            <a:r>
              <a:rPr lang="en-US" b="1" dirty="0"/>
              <a:t>Method</a:t>
            </a:r>
          </a:p>
        </p:txBody>
      </p:sp>
      <p:grpSp>
        <p:nvGrpSpPr>
          <p:cNvPr id="9" name="Divider 1">
            <a:extLst>
              <a:ext uri="{FF2B5EF4-FFF2-40B4-BE49-F238E27FC236}">
                <a16:creationId xmlns:a16="http://schemas.microsoft.com/office/drawing/2014/main" id="{5542E4F2-66F0-418A-A167-0647CDAA2058}"/>
              </a:ext>
              <a:ext uri="{C183D7F6-B498-43B3-948B-1728B52AA6E4}">
                <adec:decorative xmlns:adec="http://schemas.microsoft.com/office/drawing/2017/decorative" val="1"/>
              </a:ext>
            </a:extLst>
          </p:cNvPr>
          <p:cNvGrpSpPr/>
          <p:nvPr/>
        </p:nvGrpSpPr>
        <p:grpSpPr>
          <a:xfrm rot="16200000" flipV="1">
            <a:off x="1901780" y="3854924"/>
            <a:ext cx="4239827" cy="211015"/>
            <a:chOff x="8187070" y="1740886"/>
            <a:chExt cx="4182806" cy="211015"/>
          </a:xfrm>
        </p:grpSpPr>
        <p:cxnSp>
          <p:nvCxnSpPr>
            <p:cNvPr id="10" name="Straight Connector 9">
              <a:extLst>
                <a:ext uri="{FF2B5EF4-FFF2-40B4-BE49-F238E27FC236}">
                  <a16:creationId xmlns:a16="http://schemas.microsoft.com/office/drawing/2014/main" id="{AE011698-6370-463A-9B9D-6D89A588E1C5}"/>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11" name="line and dot 25">
              <a:extLst>
                <a:ext uri="{FF2B5EF4-FFF2-40B4-BE49-F238E27FC236}">
                  <a16:creationId xmlns:a16="http://schemas.microsoft.com/office/drawing/2014/main" id="{6B9D127F-324A-48B3-8789-62D7E53005F3}"/>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4" name="TextBox 2rd Floor" descr="2nd Floor">
            <a:extLst>
              <a:ext uri="{FF2B5EF4-FFF2-40B4-BE49-F238E27FC236}">
                <a16:creationId xmlns:a16="http://schemas.microsoft.com/office/drawing/2014/main" id="{7A5F85AF-1D80-487A-95AD-9BDDF17960F0}"/>
              </a:ext>
            </a:extLst>
          </p:cNvPr>
          <p:cNvSpPr txBox="1"/>
          <p:nvPr/>
        </p:nvSpPr>
        <p:spPr>
          <a:xfrm>
            <a:off x="645375" y="1909779"/>
            <a:ext cx="3115971" cy="3477875"/>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Data imported and performed EDA with visualizations. Outliers removed, created ‘</a:t>
            </a:r>
            <a:r>
              <a:rPr lang="en-US" sz="2000" dirty="0" err="1">
                <a:solidFill>
                  <a:schemeClr val="bg1"/>
                </a:solidFill>
                <a:latin typeface="Century Gothic" panose="020B0502020202020204" pitchFamily="34" charset="0"/>
              </a:rPr>
              <a:t>month_sold</a:t>
            </a:r>
            <a:r>
              <a:rPr lang="en-US" sz="2000" dirty="0">
                <a:solidFill>
                  <a:schemeClr val="bg1"/>
                </a:solidFill>
                <a:latin typeface="Century Gothic" panose="020B0502020202020204" pitchFamily="34" charset="0"/>
              </a:rPr>
              <a:t>’ feature. Made assumptions on linear regression and assessed if any correlations between price and selected features.</a:t>
            </a:r>
          </a:p>
        </p:txBody>
      </p:sp>
      <p:grpSp>
        <p:nvGrpSpPr>
          <p:cNvPr id="6" name="Divider 2">
            <a:extLst>
              <a:ext uri="{FF2B5EF4-FFF2-40B4-BE49-F238E27FC236}">
                <a16:creationId xmlns:a16="http://schemas.microsoft.com/office/drawing/2014/main" id="{55479C2D-3B1A-41B2-9D5F-02BBB8D4C6B9}"/>
              </a:ext>
              <a:ext uri="{C183D7F6-B498-43B3-948B-1728B52AA6E4}">
                <adec:decorative xmlns:adec="http://schemas.microsoft.com/office/drawing/2017/decorative" val="1"/>
              </a:ext>
            </a:extLst>
          </p:cNvPr>
          <p:cNvGrpSpPr/>
          <p:nvPr/>
        </p:nvGrpSpPr>
        <p:grpSpPr>
          <a:xfrm rot="16200000" flipV="1">
            <a:off x="6025572" y="3854924"/>
            <a:ext cx="4239827" cy="211015"/>
            <a:chOff x="8187070" y="1740886"/>
            <a:chExt cx="4182806" cy="211015"/>
          </a:xfrm>
        </p:grpSpPr>
        <p:cxnSp>
          <p:nvCxnSpPr>
            <p:cNvPr id="7" name="Straight Connector 6">
              <a:extLst>
                <a:ext uri="{FF2B5EF4-FFF2-40B4-BE49-F238E27FC236}">
                  <a16:creationId xmlns:a16="http://schemas.microsoft.com/office/drawing/2014/main" id="{B4749A2E-8C64-4509-A4FE-26C37368DFA6}"/>
                </a:ext>
                <a:ext uri="{C183D7F6-B498-43B3-948B-1728B52AA6E4}">
                  <adec:decorative xmlns:adec="http://schemas.microsoft.com/office/drawing/2017/decorative" val="1"/>
                </a:ext>
              </a:extLst>
            </p:cNvPr>
            <p:cNvCxnSpPr>
              <a:cxnSpLocks/>
            </p:cNvCxnSpPr>
            <p:nvPr/>
          </p:nvCxnSpPr>
          <p:spPr>
            <a:xfrm rot="16200000">
              <a:off x="10363231" y="-168674"/>
              <a:ext cx="0" cy="4013290"/>
            </a:xfrm>
            <a:prstGeom prst="line">
              <a:avLst/>
            </a:prstGeom>
            <a:ln w="19050">
              <a:solidFill>
                <a:srgbClr val="9F361D"/>
              </a:solidFill>
            </a:ln>
          </p:spPr>
          <p:style>
            <a:lnRef idx="1">
              <a:schemeClr val="accent1"/>
            </a:lnRef>
            <a:fillRef idx="0">
              <a:schemeClr val="accent1"/>
            </a:fillRef>
            <a:effectRef idx="0">
              <a:schemeClr val="accent1"/>
            </a:effectRef>
            <a:fontRef idx="minor">
              <a:schemeClr val="tx1"/>
            </a:fontRef>
          </p:style>
        </p:cxnSp>
        <p:sp>
          <p:nvSpPr>
            <p:cNvPr id="8" name="line and dot 25">
              <a:extLst>
                <a:ext uri="{FF2B5EF4-FFF2-40B4-BE49-F238E27FC236}">
                  <a16:creationId xmlns:a16="http://schemas.microsoft.com/office/drawing/2014/main" id="{2F5915FC-21E6-4594-A31F-6A9835DDE2F2}"/>
                </a:ext>
                <a:ext uri="{C183D7F6-B498-43B3-948B-1728B52AA6E4}">
                  <adec:decorative xmlns:adec="http://schemas.microsoft.com/office/drawing/2017/decorative" val="1"/>
                </a:ext>
              </a:extLst>
            </p:cNvPr>
            <p:cNvSpPr/>
            <p:nvPr/>
          </p:nvSpPr>
          <p:spPr>
            <a:xfrm>
              <a:off x="8187070" y="1740886"/>
              <a:ext cx="211015" cy="211015"/>
            </a:xfrm>
            <a:prstGeom prst="ellipse">
              <a:avLst/>
            </a:prstGeom>
            <a:solidFill>
              <a:srgbClr val="9F361D"/>
            </a:solidFill>
            <a:ln>
              <a:noFill/>
            </a:ln>
            <a:effectLst>
              <a:glow rad="101600">
                <a:srgbClr val="9F361D">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16" name="TextBox Roof 1">
            <a:extLst>
              <a:ext uri="{FF2B5EF4-FFF2-40B4-BE49-F238E27FC236}">
                <a16:creationId xmlns:a16="http://schemas.microsoft.com/office/drawing/2014/main" id="{6A38CF7A-FED8-4EA7-A69A-A68E308167CC}"/>
              </a:ext>
              <a:ext uri="{C183D7F6-B498-43B3-948B-1728B52AA6E4}">
                <adec:decorative xmlns:adec="http://schemas.microsoft.com/office/drawing/2017/decorative" val="1"/>
              </a:ext>
            </a:extLst>
          </p:cNvPr>
          <p:cNvSpPr txBox="1"/>
          <p:nvPr/>
        </p:nvSpPr>
        <p:spPr>
          <a:xfrm>
            <a:off x="5425440" y="-926592"/>
            <a:ext cx="697627"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4" name="3D Model Roof">
                <a:extLst>
                  <a:ext uri="{FF2B5EF4-FFF2-40B4-BE49-F238E27FC236}">
                    <a16:creationId xmlns:a16="http://schemas.microsoft.com/office/drawing/2014/main" id="{3419F9BD-1C39-4BA4-A582-85713C3565E2}"/>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832693760"/>
                  </p:ext>
                </p:extLst>
              </p:nvPr>
            </p:nvGraphicFramePr>
            <p:xfrm>
              <a:off x="783824" y="-1449970"/>
              <a:ext cx="4073917" cy="1233208"/>
            </p:xfrm>
            <a:graphic>
              <a:graphicData uri="http://schemas.microsoft.com/office/drawing/2017/model3d">
                <am3d:model3d r:embed="rId5">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6"/>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Roof">
                <a:extLst>
                  <a:ext uri="{FF2B5EF4-FFF2-40B4-BE49-F238E27FC236}">
                    <a16:creationId xmlns:a16="http://schemas.microsoft.com/office/drawing/2014/main" id="{3419F9BD-1C39-4BA4-A582-85713C3565E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tretch>
                <a:fillRect/>
              </a:stretch>
            </p:blipFill>
            <p:spPr>
              <a:xfrm>
                <a:off x="783824" y="-1449970"/>
                <a:ext cx="4073917" cy="1233208"/>
              </a:xfrm>
              <a:prstGeom prst="rect">
                <a:avLst/>
              </a:prstGeom>
            </p:spPr>
          </p:pic>
        </mc:Fallback>
      </mc:AlternateContent>
      <p:sp>
        <p:nvSpPr>
          <p:cNvPr id="17" name="TextBox 2rd Floor" descr="2nd Floor">
            <a:extLst>
              <a:ext uri="{FF2B5EF4-FFF2-40B4-BE49-F238E27FC236}">
                <a16:creationId xmlns:a16="http://schemas.microsoft.com/office/drawing/2014/main" id="{07357CB9-FCF5-5038-51F9-4D7DEB96A0C7}"/>
              </a:ext>
            </a:extLst>
          </p:cNvPr>
          <p:cNvSpPr txBox="1"/>
          <p:nvPr/>
        </p:nvSpPr>
        <p:spPr>
          <a:xfrm>
            <a:off x="4672081" y="1909779"/>
            <a:ext cx="3115971" cy="2862322"/>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Feature engineering to help final model predictions. Made hypotheses from selected features against target variable (price); </a:t>
            </a:r>
            <a:r>
              <a:rPr lang="en-US" sz="2000" dirty="0" err="1">
                <a:solidFill>
                  <a:schemeClr val="bg1"/>
                </a:solidFill>
                <a:latin typeface="Century Gothic" panose="020B0502020202020204" pitchFamily="34" charset="0"/>
              </a:rPr>
              <a:t>month_sold</a:t>
            </a:r>
            <a:r>
              <a:rPr lang="en-US" sz="2000" dirty="0">
                <a:solidFill>
                  <a:schemeClr val="bg1"/>
                </a:solidFill>
                <a:latin typeface="Century Gothic" panose="020B0502020202020204" pitchFamily="34" charset="0"/>
              </a:rPr>
              <a:t>, age of property and waterfront. </a:t>
            </a:r>
          </a:p>
        </p:txBody>
      </p:sp>
      <p:sp>
        <p:nvSpPr>
          <p:cNvPr id="18" name="TextBox 2rd Floor" descr="2nd Floor">
            <a:extLst>
              <a:ext uri="{FF2B5EF4-FFF2-40B4-BE49-F238E27FC236}">
                <a16:creationId xmlns:a16="http://schemas.microsoft.com/office/drawing/2014/main" id="{B4A2738F-779A-90CF-3075-B24C1FB93F8F}"/>
              </a:ext>
            </a:extLst>
          </p:cNvPr>
          <p:cNvSpPr txBox="1"/>
          <p:nvPr/>
        </p:nvSpPr>
        <p:spPr>
          <a:xfrm>
            <a:off x="8609302" y="1868696"/>
            <a:ext cx="3294166" cy="3477875"/>
          </a:xfrm>
          <a:prstGeom prst="rect">
            <a:avLst/>
          </a:prstGeom>
          <a:noFill/>
        </p:spPr>
        <p:txBody>
          <a:bodyPr wrap="square" rtlCol="0">
            <a:spAutoFit/>
          </a:bodyPr>
          <a:lstStyle/>
          <a:p>
            <a:r>
              <a:rPr lang="en-US" sz="2000" dirty="0">
                <a:solidFill>
                  <a:schemeClr val="bg1"/>
                </a:solidFill>
                <a:latin typeface="Century Gothic" panose="020B0502020202020204" pitchFamily="34" charset="0"/>
              </a:rPr>
              <a:t>Model with Train-test split to assess fitment. Baseline to find worst fitment to compare to other models.</a:t>
            </a:r>
          </a:p>
          <a:p>
            <a:r>
              <a:rPr lang="en-US" sz="2000" dirty="0">
                <a:solidFill>
                  <a:schemeClr val="bg1"/>
                </a:solidFill>
                <a:latin typeface="Century Gothic" panose="020B0502020202020204" pitchFamily="34" charset="0"/>
              </a:rPr>
              <a:t>Determined R-Squared and feature coefficients, used </a:t>
            </a:r>
            <a:r>
              <a:rPr lang="en-US" sz="2000" dirty="0" err="1">
                <a:solidFill>
                  <a:schemeClr val="bg1"/>
                </a:solidFill>
                <a:latin typeface="Century Gothic" panose="020B0502020202020204" pitchFamily="34" charset="0"/>
              </a:rPr>
              <a:t>Sklean</a:t>
            </a:r>
            <a:r>
              <a:rPr lang="en-US" sz="2000" dirty="0">
                <a:solidFill>
                  <a:schemeClr val="bg1"/>
                </a:solidFill>
                <a:latin typeface="Century Gothic" panose="020B0502020202020204" pitchFamily="34" charset="0"/>
              </a:rPr>
              <a:t>. RMSE between two models. Final model in ‘housing_predictions.csv’</a:t>
            </a:r>
          </a:p>
        </p:txBody>
      </p:sp>
      <p:pic>
        <p:nvPicPr>
          <p:cNvPr id="19" name="Audio 18">
            <a:hlinkClick r:id="" action="ppaction://media"/>
            <a:extLst>
              <a:ext uri="{FF2B5EF4-FFF2-40B4-BE49-F238E27FC236}">
                <a16:creationId xmlns:a16="http://schemas.microsoft.com/office/drawing/2014/main" id="{AA955925-64B4-1C75-DF9E-FBFF819537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73296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3423">
        <p159:morph option="byObject"/>
      </p:transition>
    </mc:Choice>
    <mc:Fallback>
      <p:transition spd="slow" advTm="334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1000"/>
                                        <p:tgtEl>
                                          <p:spTgt spid="9"/>
                                        </p:tgtEl>
                                      </p:cBhvr>
                                    </p:animEffect>
                                  </p:childTnLst>
                                </p:cTn>
                              </p:par>
                            </p:childTnLst>
                          </p:cTn>
                        </p:par>
                        <p:par>
                          <p:cTn id="21" fill="hold">
                            <p:stCondLst>
                              <p:cond delay="3000"/>
                            </p:stCondLst>
                            <p:childTnLst>
                              <p:par>
                                <p:cTn id="22" presetID="47"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par>
                          <p:cTn id="27" fill="hold">
                            <p:stCondLst>
                              <p:cond delay="4000"/>
                            </p:stCondLst>
                            <p:childTnLst>
                              <p:par>
                                <p:cTn id="28" presetID="47"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anim calcmode="lin" valueType="num">
                                      <p:cBhvr>
                                        <p:cTn id="31" dur="1000" fill="hold"/>
                                        <p:tgtEl>
                                          <p:spTgt spid="18"/>
                                        </p:tgtEl>
                                        <p:attrNameLst>
                                          <p:attrName>ppt_x</p:attrName>
                                        </p:attrNameLst>
                                      </p:cBhvr>
                                      <p:tavLst>
                                        <p:tav tm="0">
                                          <p:val>
                                            <p:strVal val="#ppt_x"/>
                                          </p:val>
                                        </p:tav>
                                        <p:tav tm="100000">
                                          <p:val>
                                            <p:strVal val="#ppt_x"/>
                                          </p:val>
                                        </p:tav>
                                      </p:tavLst>
                                    </p:anim>
                                    <p:anim calcmode="lin" valueType="num">
                                      <p:cBhvr>
                                        <p:cTn id="3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9"/>
                </p:tgtEl>
              </p:cMediaNode>
            </p:audio>
          </p:childTnLst>
        </p:cTn>
      </p:par>
    </p:tnLst>
    <p:bldLst>
      <p:bldP spid="4"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061-10C2-480C-9E48-32A10EE09CE1}"/>
              </a:ext>
            </a:extLst>
          </p:cNvPr>
          <p:cNvSpPr>
            <a:spLocks noGrp="1"/>
          </p:cNvSpPr>
          <p:nvPr>
            <p:ph type="title"/>
          </p:nvPr>
        </p:nvSpPr>
        <p:spPr/>
        <p:txBody>
          <a:bodyPr>
            <a:normAutofit/>
          </a:bodyPr>
          <a:lstStyle/>
          <a:p>
            <a:r>
              <a:rPr lang="en-US" b="1" dirty="0"/>
              <a:t>Results – Property Prices</a:t>
            </a:r>
          </a:p>
        </p:txBody>
      </p:sp>
      <p:sp>
        <p:nvSpPr>
          <p:cNvPr id="4" name="Text Placeholder 3">
            <a:extLst>
              <a:ext uri="{FF2B5EF4-FFF2-40B4-BE49-F238E27FC236}">
                <a16:creationId xmlns:a16="http://schemas.microsoft.com/office/drawing/2014/main" id="{FC55D291-9B97-44CD-95FC-2E27A618F178}"/>
              </a:ext>
            </a:extLst>
          </p:cNvPr>
          <p:cNvSpPr>
            <a:spLocks noGrp="1"/>
          </p:cNvSpPr>
          <p:nvPr>
            <p:ph type="body" sz="half" idx="2"/>
          </p:nvPr>
        </p:nvSpPr>
        <p:spPr/>
        <p:txBody>
          <a:bodyPr/>
          <a:lstStyle/>
          <a:p>
            <a:r>
              <a:rPr lang="en-US" dirty="0">
                <a:solidFill>
                  <a:schemeClr val="bg1"/>
                </a:solidFill>
                <a:latin typeface="Century Gothic" panose="020B0502020202020204" pitchFamily="34" charset="0"/>
              </a:rPr>
              <a:t>Most houses were sub $1mil.</a:t>
            </a:r>
          </a:p>
        </p:txBody>
      </p:sp>
      <p:sp>
        <p:nvSpPr>
          <p:cNvPr id="9" name="TextBox 1st Floor">
            <a:extLst>
              <a:ext uri="{FF2B5EF4-FFF2-40B4-BE49-F238E27FC236}">
                <a16:creationId xmlns:a16="http://schemas.microsoft.com/office/drawing/2014/main" id="{3C483687-4D21-423B-A173-352D8347504E}"/>
              </a:ext>
              <a:ext uri="{C183D7F6-B498-43B3-948B-1728B52AA6E4}">
                <adec:decorative xmlns:adec="http://schemas.microsoft.com/office/drawing/2017/decorative" val="1"/>
              </a:ext>
            </a:extLst>
          </p:cNvPr>
          <p:cNvSpPr txBox="1"/>
          <p:nvPr/>
        </p:nvSpPr>
        <p:spPr>
          <a:xfrm>
            <a:off x="1382572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55625085"/>
                  </p:ext>
                </p:extLst>
              </p:nvPr>
            </p:nvGraphicFramePr>
            <p:xfrm>
              <a:off x="12685638" y="2294964"/>
              <a:ext cx="3003700" cy="4309365"/>
            </p:xfrm>
            <a:graphic>
              <a:graphicData uri="http://schemas.microsoft.com/office/drawing/2017/model3d">
                <am3d:model3d r:embed="rId5">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6"/>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tretch>
                <a:fillRect/>
              </a:stretch>
            </p:blipFill>
            <p:spPr>
              <a:xfrm>
                <a:off x="12685638" y="2294964"/>
                <a:ext cx="3003700" cy="4309365"/>
              </a:xfrm>
              <a:prstGeom prst="rect">
                <a:avLst/>
              </a:prstGeom>
            </p:spPr>
          </p:pic>
        </mc:Fallback>
      </mc:AlternateContent>
      <p:sp>
        <p:nvSpPr>
          <p:cNvPr id="8" name="TextBox 3rd Floor">
            <a:extLst>
              <a:ext uri="{FF2B5EF4-FFF2-40B4-BE49-F238E27FC236}">
                <a16:creationId xmlns:a16="http://schemas.microsoft.com/office/drawing/2014/main" id="{1B1055DD-07DB-4382-9B4F-8433F6ED0857}"/>
              </a:ext>
              <a:ext uri="{C183D7F6-B498-43B3-948B-1728B52AA6E4}">
                <adec:decorative xmlns:adec="http://schemas.microsoft.com/office/drawing/2017/decorative" val="1"/>
              </a:ext>
            </a:extLst>
          </p:cNvPr>
          <p:cNvSpPr txBox="1"/>
          <p:nvPr/>
        </p:nvSpPr>
        <p:spPr>
          <a:xfrm>
            <a:off x="-2447544" y="1828800"/>
            <a:ext cx="968022"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053975086"/>
                  </p:ext>
                </p:extLst>
              </p:nvPr>
            </p:nvGraphicFramePr>
            <p:xfrm>
              <a:off x="-3483864" y="2294964"/>
              <a:ext cx="3030175" cy="4046587"/>
            </p:xfrm>
            <a:graphic>
              <a:graphicData uri="http://schemas.microsoft.com/office/drawing/2017/model3d">
                <am3d:model3d r:embed="rId7">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8"/>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8"/>
              <a:stretch>
                <a:fillRect/>
              </a:stretch>
            </p:blipFill>
            <p:spPr>
              <a:xfrm>
                <a:off x="-3483864" y="2294964"/>
                <a:ext cx="3030175" cy="4046587"/>
              </a:xfrm>
              <a:prstGeom prst="rect">
                <a:avLst/>
              </a:prstGeom>
            </p:spPr>
          </p:pic>
        </mc:Fallback>
      </mc:AlternateContent>
      <p:sp>
        <p:nvSpPr>
          <p:cNvPr id="11" name="TextBox Roof2">
            <a:extLst>
              <a:ext uri="{FF2B5EF4-FFF2-40B4-BE49-F238E27FC236}">
                <a16:creationId xmlns:a16="http://schemas.microsoft.com/office/drawing/2014/main" id="{DBD507D1-D5A0-4A95-92F0-49FD6552FECA}"/>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46784339"/>
                  </p:ext>
                </p:extLst>
              </p:nvPr>
            </p:nvGraphicFramePr>
            <p:xfrm>
              <a:off x="783824" y="-1449970"/>
              <a:ext cx="4073917" cy="1233208"/>
            </p:xfrm>
            <a:graphic>
              <a:graphicData uri="http://schemas.microsoft.com/office/drawing/2017/model3d">
                <am3d:model3d r:embed="rId9">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0"/>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0"/>
              <a:stretch>
                <a:fillRect/>
              </a:stretch>
            </p:blipFill>
            <p:spPr>
              <a:xfrm>
                <a:off x="783824" y="-1449970"/>
                <a:ext cx="4073917" cy="1233208"/>
              </a:xfrm>
              <a:prstGeom prst="rect">
                <a:avLst/>
              </a:prstGeom>
            </p:spPr>
          </p:pic>
        </mc:Fallback>
      </mc:AlternateContent>
      <p:pic>
        <p:nvPicPr>
          <p:cNvPr id="12" name="Picture 11" descr="A picture containing chart&#10;&#10;Description automatically generated">
            <a:extLst>
              <a:ext uri="{FF2B5EF4-FFF2-40B4-BE49-F238E27FC236}">
                <a16:creationId xmlns:a16="http://schemas.microsoft.com/office/drawing/2014/main" id="{94638180-C367-2035-96D6-13E7241E1E08}"/>
              </a:ext>
            </a:extLst>
          </p:cNvPr>
          <p:cNvPicPr>
            <a:picLocks noChangeAspect="1"/>
          </p:cNvPicPr>
          <p:nvPr/>
        </p:nvPicPr>
        <p:blipFill>
          <a:blip r:embed="rId11"/>
          <a:stretch>
            <a:fillRect/>
          </a:stretch>
        </p:blipFill>
        <p:spPr>
          <a:xfrm>
            <a:off x="1227842" y="1714017"/>
            <a:ext cx="5841270" cy="4228571"/>
          </a:xfrm>
          <a:prstGeom prst="rect">
            <a:avLst/>
          </a:prstGeom>
        </p:spPr>
      </p:pic>
      <p:pic>
        <p:nvPicPr>
          <p:cNvPr id="16" name="Audio 15">
            <a:hlinkClick r:id="" action="ppaction://media"/>
            <a:extLst>
              <a:ext uri="{FF2B5EF4-FFF2-40B4-BE49-F238E27FC236}">
                <a16:creationId xmlns:a16="http://schemas.microsoft.com/office/drawing/2014/main" id="{A299B6D6-E7D1-AB64-737C-A1C58068B81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88867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5699">
        <p159:morph option="byObject"/>
      </p:transition>
    </mc:Choice>
    <mc:Fallback>
      <p:transition spd="slow" advTm="3569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061-10C2-480C-9E48-32A10EE09CE1}"/>
              </a:ext>
            </a:extLst>
          </p:cNvPr>
          <p:cNvSpPr>
            <a:spLocks noGrp="1"/>
          </p:cNvSpPr>
          <p:nvPr>
            <p:ph type="title"/>
          </p:nvPr>
        </p:nvSpPr>
        <p:spPr/>
        <p:txBody>
          <a:bodyPr>
            <a:normAutofit/>
          </a:bodyPr>
          <a:lstStyle/>
          <a:p>
            <a:r>
              <a:rPr lang="en-US" b="1" dirty="0"/>
              <a:t>Results – Living Space</a:t>
            </a:r>
          </a:p>
        </p:txBody>
      </p:sp>
      <p:sp>
        <p:nvSpPr>
          <p:cNvPr id="4" name="Text Placeholder 3">
            <a:extLst>
              <a:ext uri="{FF2B5EF4-FFF2-40B4-BE49-F238E27FC236}">
                <a16:creationId xmlns:a16="http://schemas.microsoft.com/office/drawing/2014/main" id="{FC55D291-9B97-44CD-95FC-2E27A618F178}"/>
              </a:ext>
            </a:extLst>
          </p:cNvPr>
          <p:cNvSpPr>
            <a:spLocks noGrp="1"/>
          </p:cNvSpPr>
          <p:nvPr>
            <p:ph type="body" sz="half" idx="2"/>
          </p:nvPr>
        </p:nvSpPr>
        <p:spPr/>
        <p:txBody>
          <a:bodyPr/>
          <a:lstStyle/>
          <a:p>
            <a:r>
              <a:rPr lang="en-US" dirty="0">
                <a:latin typeface="Century Gothic" panose="020B0502020202020204" pitchFamily="34" charset="0"/>
              </a:rPr>
              <a:t>Greater living space generated higher property </a:t>
            </a:r>
            <a:r>
              <a:rPr lang="en-US" dirty="0" err="1">
                <a:latin typeface="Century Gothic" panose="020B0502020202020204" pitchFamily="34" charset="0"/>
              </a:rPr>
              <a:t>property</a:t>
            </a:r>
            <a:r>
              <a:rPr lang="en-US" dirty="0">
                <a:latin typeface="Century Gothic" panose="020B0502020202020204" pitchFamily="34" charset="0"/>
              </a:rPr>
              <a:t> prices.</a:t>
            </a:r>
            <a:endParaRPr lang="en-US" dirty="0">
              <a:solidFill>
                <a:schemeClr val="bg1"/>
              </a:solidFill>
              <a:latin typeface="Century Gothic" panose="020B0502020202020204" pitchFamily="34" charset="0"/>
            </a:endParaRPr>
          </a:p>
        </p:txBody>
      </p:sp>
      <p:sp>
        <p:nvSpPr>
          <p:cNvPr id="9" name="TextBox 1st Floor">
            <a:extLst>
              <a:ext uri="{FF2B5EF4-FFF2-40B4-BE49-F238E27FC236}">
                <a16:creationId xmlns:a16="http://schemas.microsoft.com/office/drawing/2014/main" id="{3C483687-4D21-423B-A173-352D8347504E}"/>
              </a:ext>
              <a:ext uri="{C183D7F6-B498-43B3-948B-1728B52AA6E4}">
                <adec:decorative xmlns:adec="http://schemas.microsoft.com/office/drawing/2017/decorative" val="1"/>
              </a:ext>
            </a:extLst>
          </p:cNvPr>
          <p:cNvSpPr txBox="1"/>
          <p:nvPr/>
        </p:nvSpPr>
        <p:spPr>
          <a:xfrm>
            <a:off x="1382572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GraphicFramePr>
                <a:graphicFrameLocks noChangeAspect="1"/>
              </p:cNvGraphicFramePr>
              <p:nvPr/>
            </p:nvGraphicFramePr>
            <p:xfrm>
              <a:off x="12685638" y="2294964"/>
              <a:ext cx="3003700" cy="4309365"/>
            </p:xfrm>
            <a:graphic>
              <a:graphicData uri="http://schemas.microsoft.com/office/drawing/2017/model3d">
                <am3d:model3d r:embed="rId5">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6"/>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tretch>
                <a:fillRect/>
              </a:stretch>
            </p:blipFill>
            <p:spPr>
              <a:xfrm>
                <a:off x="12685638" y="2294964"/>
                <a:ext cx="3003700" cy="4309365"/>
              </a:xfrm>
              <a:prstGeom prst="rect">
                <a:avLst/>
              </a:prstGeom>
            </p:spPr>
          </p:pic>
        </mc:Fallback>
      </mc:AlternateContent>
      <p:sp>
        <p:nvSpPr>
          <p:cNvPr id="8" name="TextBox 3rd Floor">
            <a:extLst>
              <a:ext uri="{FF2B5EF4-FFF2-40B4-BE49-F238E27FC236}">
                <a16:creationId xmlns:a16="http://schemas.microsoft.com/office/drawing/2014/main" id="{1B1055DD-07DB-4382-9B4F-8433F6ED0857}"/>
              </a:ext>
              <a:ext uri="{C183D7F6-B498-43B3-948B-1728B52AA6E4}">
                <adec:decorative xmlns:adec="http://schemas.microsoft.com/office/drawing/2017/decorative" val="1"/>
              </a:ext>
            </a:extLst>
          </p:cNvPr>
          <p:cNvSpPr txBox="1"/>
          <p:nvPr/>
        </p:nvSpPr>
        <p:spPr>
          <a:xfrm>
            <a:off x="-2447544" y="1828800"/>
            <a:ext cx="968022"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GraphicFramePr>
                <a:graphicFrameLocks noChangeAspect="1"/>
              </p:cNvGraphicFramePr>
              <p:nvPr/>
            </p:nvGraphicFramePr>
            <p:xfrm>
              <a:off x="-3483864" y="2294964"/>
              <a:ext cx="3030175" cy="4046587"/>
            </p:xfrm>
            <a:graphic>
              <a:graphicData uri="http://schemas.microsoft.com/office/drawing/2017/model3d">
                <am3d:model3d r:embed="rId7">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8"/>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8"/>
              <a:stretch>
                <a:fillRect/>
              </a:stretch>
            </p:blipFill>
            <p:spPr>
              <a:xfrm>
                <a:off x="-3483864" y="2294964"/>
                <a:ext cx="3030175" cy="4046587"/>
              </a:xfrm>
              <a:prstGeom prst="rect">
                <a:avLst/>
              </a:prstGeom>
            </p:spPr>
          </p:pic>
        </mc:Fallback>
      </mc:AlternateContent>
      <p:sp>
        <p:nvSpPr>
          <p:cNvPr id="11" name="TextBox Roof2">
            <a:extLst>
              <a:ext uri="{FF2B5EF4-FFF2-40B4-BE49-F238E27FC236}">
                <a16:creationId xmlns:a16="http://schemas.microsoft.com/office/drawing/2014/main" id="{DBD507D1-D5A0-4A95-92F0-49FD6552FECA}"/>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GraphicFramePr>
                <a:graphicFrameLocks noChangeAspect="1"/>
              </p:cNvGraphicFramePr>
              <p:nvPr/>
            </p:nvGraphicFramePr>
            <p:xfrm>
              <a:off x="783824" y="-1449970"/>
              <a:ext cx="4073917" cy="1233208"/>
            </p:xfrm>
            <a:graphic>
              <a:graphicData uri="http://schemas.microsoft.com/office/drawing/2017/model3d">
                <am3d:model3d r:embed="rId9">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0"/>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0"/>
              <a:stretch>
                <a:fillRect/>
              </a:stretch>
            </p:blipFill>
            <p:spPr>
              <a:xfrm>
                <a:off x="783824" y="-1449970"/>
                <a:ext cx="4073917" cy="1233208"/>
              </a:xfrm>
              <a:prstGeom prst="rect">
                <a:avLst/>
              </a:prstGeom>
            </p:spPr>
          </p:pic>
        </mc:Fallback>
      </mc:AlternateContent>
      <p:pic>
        <p:nvPicPr>
          <p:cNvPr id="6" name="Picture 5" descr="Chart, scatter chart&#10;&#10;Description automatically generated">
            <a:extLst>
              <a:ext uri="{FF2B5EF4-FFF2-40B4-BE49-F238E27FC236}">
                <a16:creationId xmlns:a16="http://schemas.microsoft.com/office/drawing/2014/main" id="{823ABFE0-2DFA-986D-79F7-D67B88A74DC6}"/>
              </a:ext>
            </a:extLst>
          </p:cNvPr>
          <p:cNvPicPr>
            <a:picLocks noChangeAspect="1"/>
          </p:cNvPicPr>
          <p:nvPr/>
        </p:nvPicPr>
        <p:blipFill>
          <a:blip r:embed="rId11"/>
          <a:stretch>
            <a:fillRect/>
          </a:stretch>
        </p:blipFill>
        <p:spPr>
          <a:xfrm>
            <a:off x="1137584" y="1373519"/>
            <a:ext cx="7047619" cy="5384127"/>
          </a:xfrm>
          <a:prstGeom prst="rect">
            <a:avLst/>
          </a:prstGeom>
        </p:spPr>
      </p:pic>
      <p:pic>
        <p:nvPicPr>
          <p:cNvPr id="14" name="Audio 13">
            <a:hlinkClick r:id="" action="ppaction://media"/>
            <a:extLst>
              <a:ext uri="{FF2B5EF4-FFF2-40B4-BE49-F238E27FC236}">
                <a16:creationId xmlns:a16="http://schemas.microsoft.com/office/drawing/2014/main" id="{A7CF1502-BC5B-6556-4ED8-B8496DE01BA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38544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384">
        <p159:morph option="byObject"/>
      </p:transition>
    </mc:Choice>
    <mc:Fallback>
      <p:transition spd="slow" advTm="13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14061-10C2-480C-9E48-32A10EE09CE1}"/>
              </a:ext>
            </a:extLst>
          </p:cNvPr>
          <p:cNvSpPr>
            <a:spLocks noGrp="1"/>
          </p:cNvSpPr>
          <p:nvPr>
            <p:ph type="title"/>
          </p:nvPr>
        </p:nvSpPr>
        <p:spPr/>
        <p:txBody>
          <a:bodyPr>
            <a:normAutofit/>
          </a:bodyPr>
          <a:lstStyle/>
          <a:p>
            <a:r>
              <a:rPr lang="en-US" b="1" dirty="0"/>
              <a:t>Results – Land Space</a:t>
            </a:r>
          </a:p>
        </p:txBody>
      </p:sp>
      <p:sp>
        <p:nvSpPr>
          <p:cNvPr id="4" name="Text Placeholder 3">
            <a:extLst>
              <a:ext uri="{FF2B5EF4-FFF2-40B4-BE49-F238E27FC236}">
                <a16:creationId xmlns:a16="http://schemas.microsoft.com/office/drawing/2014/main" id="{FC55D291-9B97-44CD-95FC-2E27A618F178}"/>
              </a:ext>
            </a:extLst>
          </p:cNvPr>
          <p:cNvSpPr>
            <a:spLocks noGrp="1"/>
          </p:cNvSpPr>
          <p:nvPr>
            <p:ph type="body" sz="half" idx="2"/>
          </p:nvPr>
        </p:nvSpPr>
        <p:spPr/>
        <p:txBody>
          <a:bodyPr/>
          <a:lstStyle/>
          <a:p>
            <a:r>
              <a:rPr lang="en-US" dirty="0">
                <a:latin typeface="Century Gothic" panose="020B0502020202020204" pitchFamily="34" charset="0"/>
              </a:rPr>
              <a:t>Land space had no visible correlations, surprisingly.</a:t>
            </a:r>
            <a:endParaRPr lang="en-US" dirty="0">
              <a:solidFill>
                <a:schemeClr val="bg1"/>
              </a:solidFill>
              <a:latin typeface="Century Gothic" panose="020B0502020202020204" pitchFamily="34" charset="0"/>
            </a:endParaRPr>
          </a:p>
        </p:txBody>
      </p:sp>
      <p:sp>
        <p:nvSpPr>
          <p:cNvPr id="9" name="TextBox 1st Floor">
            <a:extLst>
              <a:ext uri="{FF2B5EF4-FFF2-40B4-BE49-F238E27FC236}">
                <a16:creationId xmlns:a16="http://schemas.microsoft.com/office/drawing/2014/main" id="{3C483687-4D21-423B-A173-352D8347504E}"/>
              </a:ext>
              <a:ext uri="{C183D7F6-B498-43B3-948B-1728B52AA6E4}">
                <adec:decorative xmlns:adec="http://schemas.microsoft.com/office/drawing/2017/decorative" val="1"/>
              </a:ext>
            </a:extLst>
          </p:cNvPr>
          <p:cNvSpPr txBox="1"/>
          <p:nvPr/>
        </p:nvSpPr>
        <p:spPr>
          <a:xfrm>
            <a:off x="13825728" y="1828800"/>
            <a:ext cx="947567" cy="369332"/>
          </a:xfrm>
          <a:prstGeom prst="rect">
            <a:avLst/>
          </a:prstGeom>
          <a:noFill/>
        </p:spPr>
        <p:txBody>
          <a:bodyPr wrap="none" rtlCol="0">
            <a:spAutoFit/>
          </a:bodyPr>
          <a:lstStyle/>
          <a:p>
            <a:r>
              <a:rPr lang="en-US" dirty="0"/>
              <a:t>1</a:t>
            </a:r>
            <a:r>
              <a:rPr lang="en-US" baseline="30000" dirty="0"/>
              <a:t>st</a:t>
            </a:r>
            <a:r>
              <a:rPr lang="en-US" dirty="0"/>
              <a:t> Floor</a:t>
            </a:r>
          </a:p>
        </p:txBody>
      </p:sp>
      <mc:AlternateContent xmlns:mc="http://schemas.openxmlformats.org/markup-compatibility/2006">
        <mc:Choice xmlns:am3d="http://schemas.microsoft.com/office/drawing/2017/model3d" Requires="am3d">
          <p:graphicFrame>
            <p:nvGraphicFrame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GraphicFramePr>
                <a:graphicFrameLocks noChangeAspect="1"/>
              </p:cNvGraphicFramePr>
              <p:nvPr/>
            </p:nvGraphicFramePr>
            <p:xfrm>
              <a:off x="12685638" y="2294964"/>
              <a:ext cx="3003700" cy="4309365"/>
            </p:xfrm>
            <a:graphic>
              <a:graphicData uri="http://schemas.microsoft.com/office/drawing/2017/model3d">
                <am3d:model3d r:embed="rId5">
                  <am3d:spPr>
                    <a:xfrm>
                      <a:off x="0" y="0"/>
                      <a:ext cx="3003700" cy="4309365"/>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5400000"/>
                    <am3d:postTrans dx="0" dy="0" dz="0"/>
                  </am3d:trans>
                  <am3d:raster rName="Office3DRenderer" rVer="16.0.8326">
                    <am3d:blip r:embed="rId6"/>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1st Floor">
                <a:extLst>
                  <a:ext uri="{FF2B5EF4-FFF2-40B4-BE49-F238E27FC236}">
                    <a16:creationId xmlns:a16="http://schemas.microsoft.com/office/drawing/2014/main" id="{B4229CA0-4338-4AAB-AC89-ED1F4CC6FE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6"/>
              <a:stretch>
                <a:fillRect/>
              </a:stretch>
            </p:blipFill>
            <p:spPr>
              <a:xfrm>
                <a:off x="12685638" y="2294964"/>
                <a:ext cx="3003700" cy="4309365"/>
              </a:xfrm>
              <a:prstGeom prst="rect">
                <a:avLst/>
              </a:prstGeom>
            </p:spPr>
          </p:pic>
        </mc:Fallback>
      </mc:AlternateContent>
      <p:sp>
        <p:nvSpPr>
          <p:cNvPr id="8" name="TextBox 3rd Floor">
            <a:extLst>
              <a:ext uri="{FF2B5EF4-FFF2-40B4-BE49-F238E27FC236}">
                <a16:creationId xmlns:a16="http://schemas.microsoft.com/office/drawing/2014/main" id="{1B1055DD-07DB-4382-9B4F-8433F6ED0857}"/>
              </a:ext>
              <a:ext uri="{C183D7F6-B498-43B3-948B-1728B52AA6E4}">
                <adec:decorative xmlns:adec="http://schemas.microsoft.com/office/drawing/2017/decorative" val="1"/>
              </a:ext>
            </a:extLst>
          </p:cNvPr>
          <p:cNvSpPr txBox="1"/>
          <p:nvPr/>
        </p:nvSpPr>
        <p:spPr>
          <a:xfrm>
            <a:off x="-2447544" y="1828800"/>
            <a:ext cx="968022" cy="369332"/>
          </a:xfrm>
          <a:prstGeom prst="rect">
            <a:avLst/>
          </a:prstGeom>
          <a:noFill/>
        </p:spPr>
        <p:txBody>
          <a:bodyPr wrap="none" rtlCol="0">
            <a:spAutoFit/>
          </a:bodyPr>
          <a:lstStyle/>
          <a:p>
            <a:r>
              <a:rPr lang="en-US" dirty="0"/>
              <a:t>3</a:t>
            </a:r>
            <a:r>
              <a:rPr lang="en-US" baseline="30000" dirty="0"/>
              <a:t>rd</a:t>
            </a:r>
            <a:r>
              <a:rPr lang="en-US" dirty="0"/>
              <a:t> Floor</a:t>
            </a:r>
          </a:p>
        </p:txBody>
      </p:sp>
      <mc:AlternateContent xmlns:mc="http://schemas.openxmlformats.org/markup-compatibility/2006">
        <mc:Choice xmlns:am3d="http://schemas.microsoft.com/office/drawing/2017/model3d" Requires="am3d">
          <p:graphicFrame>
            <p:nvGraphicFrame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GraphicFramePr>
                <a:graphicFrameLocks noChangeAspect="1"/>
              </p:cNvGraphicFramePr>
              <p:nvPr/>
            </p:nvGraphicFramePr>
            <p:xfrm>
              <a:off x="-3483864" y="2294964"/>
              <a:ext cx="3030175" cy="4046587"/>
            </p:xfrm>
            <a:graphic>
              <a:graphicData uri="http://schemas.microsoft.com/office/drawing/2017/model3d">
                <am3d:model3d r:embed="rId7">
                  <am3d:spPr>
                    <a:xfrm>
                      <a:off x="0" y="0"/>
                      <a:ext cx="3030175" cy="4046587"/>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5400000"/>
                    <am3d:postTrans dx="0" dy="0" dz="0"/>
                  </am3d:trans>
                  <am3d:raster rName="Office3DRenderer" rVer="16.0.8326">
                    <am3d:blip r:embed="rId8"/>
                  </am3d:raster>
                  <am3d:objViewport viewportSz="5844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3rd Floor">
                <a:extLst>
                  <a:ext uri="{FF2B5EF4-FFF2-40B4-BE49-F238E27FC236}">
                    <a16:creationId xmlns:a16="http://schemas.microsoft.com/office/drawing/2014/main" id="{AD4F4B96-3393-4CF8-B9E1-5B6ED2CDEB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8"/>
              <a:stretch>
                <a:fillRect/>
              </a:stretch>
            </p:blipFill>
            <p:spPr>
              <a:xfrm>
                <a:off x="-3483864" y="2294964"/>
                <a:ext cx="3030175" cy="4046587"/>
              </a:xfrm>
              <a:prstGeom prst="rect">
                <a:avLst/>
              </a:prstGeom>
            </p:spPr>
          </p:pic>
        </mc:Fallback>
      </mc:AlternateContent>
      <p:sp>
        <p:nvSpPr>
          <p:cNvPr id="11" name="TextBox Roof2">
            <a:extLst>
              <a:ext uri="{FF2B5EF4-FFF2-40B4-BE49-F238E27FC236}">
                <a16:creationId xmlns:a16="http://schemas.microsoft.com/office/drawing/2014/main" id="{DBD507D1-D5A0-4A95-92F0-49FD6552FECA}"/>
              </a:ext>
              <a:ext uri="{C183D7F6-B498-43B3-948B-1728B52AA6E4}">
                <adec:decorative xmlns:adec="http://schemas.microsoft.com/office/drawing/2017/decorative" val="1"/>
              </a:ext>
            </a:extLst>
          </p:cNvPr>
          <p:cNvSpPr txBox="1"/>
          <p:nvPr/>
        </p:nvSpPr>
        <p:spPr>
          <a:xfrm>
            <a:off x="5425440" y="-926592"/>
            <a:ext cx="619144" cy="369332"/>
          </a:xfrm>
          <a:prstGeom prst="rect">
            <a:avLst/>
          </a:prstGeom>
          <a:noFill/>
        </p:spPr>
        <p:txBody>
          <a:bodyPr wrap="none" rtlCol="0">
            <a:spAutoFit/>
          </a:bodyPr>
          <a:lstStyle/>
          <a:p>
            <a:r>
              <a:rPr lang="en-US" dirty="0"/>
              <a:t>Roof</a:t>
            </a:r>
          </a:p>
        </p:txBody>
      </p:sp>
      <mc:AlternateContent xmlns:mc="http://schemas.openxmlformats.org/markup-compatibility/2006">
        <mc:Choice xmlns:am3d="http://schemas.microsoft.com/office/drawing/2017/model3d" Requires="am3d">
          <p:graphicFrame>
            <p:nvGraphicFrame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GraphicFramePr>
                <a:graphicFrameLocks noChangeAspect="1"/>
              </p:cNvGraphicFramePr>
              <p:nvPr/>
            </p:nvGraphicFramePr>
            <p:xfrm>
              <a:off x="783824" y="-1449970"/>
              <a:ext cx="4073917" cy="1233208"/>
            </p:xfrm>
            <a:graphic>
              <a:graphicData uri="http://schemas.microsoft.com/office/drawing/2017/model3d">
                <am3d:model3d r:embed="rId9">
                  <am3d:spPr>
                    <a:xfrm>
                      <a:off x="0" y="0"/>
                      <a:ext cx="4073917" cy="1233208"/>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m3d:postTrans dx="0" dy="0" dz="0"/>
                  </am3d:trans>
                  <am3d:raster rName="Office3DRenderer" rVer="16.0.8326">
                    <am3d:blip r:embed="rId10"/>
                  </am3d:raster>
                  <am3d:objViewport viewportSz="54186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Roof">
                <a:extLst>
                  <a:ext uri="{FF2B5EF4-FFF2-40B4-BE49-F238E27FC236}">
                    <a16:creationId xmlns:a16="http://schemas.microsoft.com/office/drawing/2014/main" id="{52BF7531-1E2C-4E02-8E7B-327CFE247E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10"/>
              <a:stretch>
                <a:fillRect/>
              </a:stretch>
            </p:blipFill>
            <p:spPr>
              <a:xfrm>
                <a:off x="783824" y="-1449970"/>
                <a:ext cx="4073917" cy="1233208"/>
              </a:xfrm>
              <a:prstGeom prst="rect">
                <a:avLst/>
              </a:prstGeom>
            </p:spPr>
          </p:pic>
        </mc:Fallback>
      </mc:AlternateContent>
      <p:pic>
        <p:nvPicPr>
          <p:cNvPr id="14" name="Picture 13" descr="Chart, scatter chart&#10;&#10;Description automatically generated">
            <a:extLst>
              <a:ext uri="{FF2B5EF4-FFF2-40B4-BE49-F238E27FC236}">
                <a16:creationId xmlns:a16="http://schemas.microsoft.com/office/drawing/2014/main" id="{32C3BB0A-BDCD-5150-C803-871D808DA1F6}"/>
              </a:ext>
            </a:extLst>
          </p:cNvPr>
          <p:cNvPicPr>
            <a:picLocks noChangeAspect="1"/>
          </p:cNvPicPr>
          <p:nvPr/>
        </p:nvPicPr>
        <p:blipFill>
          <a:blip r:embed="rId11"/>
          <a:stretch>
            <a:fillRect/>
          </a:stretch>
        </p:blipFill>
        <p:spPr>
          <a:xfrm>
            <a:off x="410768" y="1728718"/>
            <a:ext cx="7275443" cy="4413161"/>
          </a:xfrm>
          <a:prstGeom prst="rect">
            <a:avLst/>
          </a:prstGeom>
        </p:spPr>
      </p:pic>
      <p:pic>
        <p:nvPicPr>
          <p:cNvPr id="16" name="Audio 15">
            <a:hlinkClick r:id="" action="ppaction://media"/>
            <a:extLst>
              <a:ext uri="{FF2B5EF4-FFF2-40B4-BE49-F238E27FC236}">
                <a16:creationId xmlns:a16="http://schemas.microsoft.com/office/drawing/2014/main" id="{5D880F9E-F3A4-D118-2BA4-66936D8CECB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68327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398">
        <p159:morph option="byObject"/>
      </p:transition>
    </mc:Choice>
    <mc:Fallback>
      <p:transition spd="slow" advTm="43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PRESGUID" val="9ae77bf1-ac2d-467c-aeee-35e2d1997b26"/>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24_win32_fixed" id="{F3CBAD3C-0BFA-4F41-889C-F334334FA368}" vid="{BE306DD3-F16C-40F8-ABA8-A506293E34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7393E1-D94F-45F7-B11F-B76D0E340860}">
  <ds:schemaRefs>
    <ds:schemaRef ds:uri="http://www.w3.org/XML/1998/namespace"/>
    <ds:schemaRef ds:uri="http://schemas.microsoft.com/office/infopath/2007/PartnerControls"/>
    <ds:schemaRef ds:uri="http://schemas.microsoft.com/sharepoint/v3"/>
    <ds:schemaRef ds:uri="http://purl.org/dc/terms/"/>
    <ds:schemaRef ds:uri="http://purl.org/dc/dcmitype/"/>
    <ds:schemaRef ds:uri="http://schemas.openxmlformats.org/package/2006/metadata/core-properties"/>
    <ds:schemaRef ds:uri="230e9df3-be65-4c73-a93b-d1236ebd677e"/>
    <ds:schemaRef ds:uri="http://schemas.microsoft.com/office/2006/metadata/properties"/>
    <ds:schemaRef ds:uri="http://schemas.microsoft.com/office/2006/documentManagement/types"/>
    <ds:schemaRef ds:uri="16c05727-aa75-4e4a-9b5f-8a80a1165891"/>
    <ds:schemaRef ds:uri="71af3243-3dd4-4a8d-8c0d-dd76da1f02a5"/>
    <ds:schemaRef ds:uri="http://purl.org/dc/elements/1.1/"/>
  </ds:schemaRefs>
</ds:datastoreItem>
</file>

<file path=customXml/itemProps2.xml><?xml version="1.0" encoding="utf-8"?>
<ds:datastoreItem xmlns:ds="http://schemas.openxmlformats.org/officeDocument/2006/customXml" ds:itemID="{CEBB156A-0516-4A61-92E2-E4614AB4457F}">
  <ds:schemaRefs>
    <ds:schemaRef ds:uri="http://schemas.microsoft.com/sharepoint/v3/contenttype/forms"/>
  </ds:schemaRefs>
</ds:datastoreItem>
</file>

<file path=customXml/itemProps3.xml><?xml version="1.0" encoding="utf-8"?>
<ds:datastoreItem xmlns:ds="http://schemas.openxmlformats.org/officeDocument/2006/customXml" ds:itemID="{854A3935-F2D1-4AFC-B060-5D489455E5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Fabrikam Residences - The ultimate in modern living</Template>
  <TotalTime>156</TotalTime>
  <Words>993</Words>
  <Application>Microsoft Office PowerPoint</Application>
  <PresentationFormat>Widescreen</PresentationFormat>
  <Paragraphs>117</Paragraphs>
  <Slides>14</Slides>
  <Notes>13</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vt:lpstr>
      <vt:lpstr>Rosario Theme</vt:lpstr>
      <vt:lpstr>PowerPoint Presentation</vt:lpstr>
      <vt:lpstr>Summary</vt:lpstr>
      <vt:lpstr>OUTLINE</vt:lpstr>
      <vt:lpstr>Business Problem</vt:lpstr>
      <vt:lpstr>Data</vt:lpstr>
      <vt:lpstr>Method</vt:lpstr>
      <vt:lpstr>Results – Property Prices</vt:lpstr>
      <vt:lpstr>Results – Living Space</vt:lpstr>
      <vt:lpstr>Results – Land Space</vt:lpstr>
      <vt:lpstr>Results – Seasonality</vt:lpstr>
      <vt:lpstr>Results – Waterfront views</vt:lpstr>
      <vt:lpstr>Conclusions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Annie Liu</dc:creator>
  <cp:lastModifiedBy>Annie Liu</cp:lastModifiedBy>
  <cp:revision>24</cp:revision>
  <dcterms:created xsi:type="dcterms:W3CDTF">2022-05-09T00:00:20Z</dcterms:created>
  <dcterms:modified xsi:type="dcterms:W3CDTF">2022-05-09T02:36:34Z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